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05" r:id="rId2"/>
    <p:sldId id="317" r:id="rId3"/>
    <p:sldId id="306" r:id="rId4"/>
    <p:sldId id="321" r:id="rId5"/>
    <p:sldId id="330" r:id="rId6"/>
    <p:sldId id="327" r:id="rId7"/>
    <p:sldId id="328" r:id="rId8"/>
    <p:sldId id="325" r:id="rId9"/>
    <p:sldId id="332" r:id="rId10"/>
    <p:sldId id="323" r:id="rId11"/>
    <p:sldId id="322" r:id="rId12"/>
    <p:sldId id="324" r:id="rId13"/>
    <p:sldId id="331" r:id="rId14"/>
    <p:sldId id="334" r:id="rId15"/>
    <p:sldId id="333" r:id="rId16"/>
  </p:sldIdLst>
  <p:sldSz cx="12192000" cy="6858000"/>
  <p:notesSz cx="6858000" cy="9144000"/>
  <p:embeddedFontLst>
    <p:embeddedFont>
      <p:font typeface="Sandoll 삼립호빵체 TTF Outline" panose="00000500000000000000" pitchFamily="2" charset="-127"/>
      <p:bold r:id="rId18"/>
    </p:embeddedFont>
    <p:embeddedFont>
      <p:font typeface="더잠실 5 Bold" panose="00000800000000000000" pitchFamily="2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4EE"/>
    <a:srgbClr val="FF11C1"/>
    <a:srgbClr val="FFABFF"/>
    <a:srgbClr val="3A3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9" autoAdjust="0"/>
    <p:restoredTop sz="95030" autoAdjust="0"/>
  </p:normalViewPr>
  <p:slideViewPr>
    <p:cSldViewPr snapToGrid="0">
      <p:cViewPr varScale="1">
        <p:scale>
          <a:sx n="161" d="100"/>
          <a:sy n="161" d="100"/>
        </p:scale>
        <p:origin x="16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61924-B958-4941-922A-BA4807378ED0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3A8B7-76C8-4C27-9506-3B95C294A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0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05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10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39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898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05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71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8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01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85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99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9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4B96A-EFA4-4D91-97A5-CF028E63B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2605C4-94FC-4753-A480-1D4885687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63C99-321B-48AD-9999-21221033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3F533-8D20-4DD5-99B9-B7905E2E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40C1C-E64F-467F-B473-C874E1F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7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0B2DC-84AB-4CA7-834E-4224EC86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B25379-D857-4A40-9B2F-971DD0999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D6B7B-DF68-4EB2-B124-E3988061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DF6199-A324-4FD3-8BD7-E17CE7690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18FE0-50FA-4DB0-8117-C6C68F63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9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E73C29-A76E-4975-83E1-187565387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6A1C70-EA9E-4352-BE67-6C56AA817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CED20-27E8-4B2F-A5AC-C346D3D5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32E509-8FFC-4D09-BEA9-00E93543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ECC870-09B9-4CE6-BE15-C8809280B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25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9ADF4-D7CD-49E7-B612-D02C71A9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1F4EB8-8B7A-489B-828F-FEA92943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34044E-42FA-499D-97E6-ABE673F3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24BDE-8AA2-4E20-A6B5-FB438F39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169915-6FE3-4895-925B-E9CADB2E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34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A3C82-78D7-45AF-8282-0B8D36E1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976F-C41E-4F7D-B21A-BFC63D095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090E8-C43A-4E50-B41F-B4EBE398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17D003-F1FF-4F07-A7B1-F6DF47C9C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025FF-CE45-4BF8-8176-79B16052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5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C47A6-29CC-4506-920B-7486B0A6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27C5E-C265-4EC4-9760-45ED2730F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B1C52C-2173-43C0-88FE-D03E1FB10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490757-2D0A-4284-8C0E-8E4CA809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BCB73D-70DE-46E5-8E02-B4248F90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6E93C9-A45F-41B9-9A53-0140AF20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5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B5290-4DC5-41E4-9C45-2646B437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3F14A-77CB-465E-B3DC-777F4638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F2D748-CC14-4DCE-83F6-3BB2DC593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F7DBBA-8647-4643-A47A-4976C93B6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8621FC-50D7-4CDC-84BE-FD5053555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F1E6D9-3E4C-4ADD-A3FD-EAB77F49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CE0BAC-951D-4733-B0E9-BBEE2197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8625F6-9A87-4C7E-B7B0-5B7BADAE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8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8A445-B35A-4389-9A2F-3CE40293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64675C-6655-4AE2-B108-08023FFE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E4BA71-6961-44AC-93F3-C780A7D5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502F2A-3D4E-4098-917F-82AB2720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81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C1FC2A-06B9-424D-8DF7-D893C167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DFDA08-0F84-42BE-AA53-8B426DC9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F61AA0-CCDE-4355-9F2D-BEF9CC71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7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B8468-F7D7-4AA1-AFD8-03514472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AE656-7621-4D81-B379-67678A834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47537-B2F6-4370-AB5F-02ABF47E5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FCF8DC-C74D-4F62-96AF-87383F59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1D6D3E-B9C1-49D3-9F8C-44DE007F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924615-F5D8-4D50-8185-993C68DA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88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D4520-8ED5-457C-BBE7-206473CB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8F572-5504-42C9-B4B4-F025A6D4F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4F9F2-BEDF-413D-A6BC-34A25F58F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980F2-602B-44DD-8907-A9A6C0CE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3A84E-ACC1-4130-802D-CB92B46C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8D303F-4B23-4380-B42E-7C1F91AF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1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DEBEFA-1A47-430B-B264-C0AB4A37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C56E1A-05C5-493D-98BF-AE58C44EF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EC514A-C1C6-494B-95E9-124CAB5D3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E127C-F62C-4915-860A-8946610AAD1B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5CE9CD-0DFF-4049-AB31-AB45C7EB7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ED3F76-CE83-4B94-9D42-D1F35A465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F1426-BEEA-4D0A-A81A-308920C25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02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8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9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986471" y="945901"/>
            <a:ext cx="621035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연출 </a:t>
            </a:r>
            <a:r>
              <a:rPr lang="en-US" altLang="ko-KR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&amp; </a:t>
            </a:r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이펙트</a:t>
            </a:r>
            <a:endParaRPr lang="en-US" altLang="ko-KR" sz="8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기획서</a:t>
            </a:r>
            <a:endParaRPr lang="en-US" altLang="ko-KR" sz="8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522514" y="4696017"/>
            <a:ext cx="4248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3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48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3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3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48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3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48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36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416085" y="5480847"/>
            <a:ext cx="2145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B60444-504A-2163-6255-776E59495E4D}"/>
              </a:ext>
            </a:extLst>
          </p:cNvPr>
          <p:cNvSpPr/>
          <p:nvPr/>
        </p:nvSpPr>
        <p:spPr>
          <a:xfrm>
            <a:off x="261258" y="261314"/>
            <a:ext cx="11669485" cy="63353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93C314-853A-0B0A-D54D-D9F85A850E84}"/>
              </a:ext>
            </a:extLst>
          </p:cNvPr>
          <p:cNvSpPr/>
          <p:nvPr/>
        </p:nvSpPr>
        <p:spPr>
          <a:xfrm>
            <a:off x="2178885" y="734284"/>
            <a:ext cx="7834231" cy="316517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6A53A-8353-4B08-80FC-D008693DA2D9}"/>
              </a:ext>
            </a:extLst>
          </p:cNvPr>
          <p:cNvSpPr txBox="1"/>
          <p:nvPr/>
        </p:nvSpPr>
        <p:spPr>
          <a:xfrm>
            <a:off x="5919935" y="4372431"/>
            <a:ext cx="5641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로 봐주세요</a:t>
            </a:r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71F542C-9D40-DE6C-7C43-096DD7B08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39" y="5017961"/>
            <a:ext cx="1290660" cy="13577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082A92-D079-9749-9071-750678BC05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39" y="5017961"/>
            <a:ext cx="1290660" cy="13577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1DF133-C698-9BCF-C29E-CCB401F4F2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39" y="5017961"/>
            <a:ext cx="1290660" cy="13577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0BBEF09-4C23-44FC-985D-5973F3B55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10" y="4911343"/>
            <a:ext cx="1460317" cy="146031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44703EDE-3B69-4D77-B22B-967AA1494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10" y="4911343"/>
            <a:ext cx="1460317" cy="146031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9890910-15D8-41E8-9CB9-FE6A6048F7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10" y="4911343"/>
            <a:ext cx="1460317" cy="146031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25B1D94-B603-4A0E-833F-BE02B0661D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10" y="4911343"/>
            <a:ext cx="1460317" cy="146031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8794A3D-93BC-4D2B-84C6-284FFA4493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10" y="4911343"/>
            <a:ext cx="1460317" cy="14603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F13DDAA-3720-4691-857C-924874582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5" y="5266760"/>
            <a:ext cx="1104900" cy="11049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FD03E1C-C98C-412E-AA52-C6871BBE6E4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5" y="5266760"/>
            <a:ext cx="1104900" cy="11049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A9CD767-5CA8-4C8A-B27C-01F40F6C865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5" y="5266760"/>
            <a:ext cx="1104900" cy="11049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5B0960-ED3E-40B9-99DF-5B3D21EA1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54" y="2061957"/>
            <a:ext cx="762000" cy="857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13333F-8AFD-46CF-B493-2170C8F12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4" y="1814307"/>
            <a:ext cx="1104900" cy="11049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45139E8-417A-4851-A172-33CE1F84EF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03" y="2061957"/>
            <a:ext cx="762000" cy="8572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8878A57-66D8-4A06-8B4C-2F85787180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53" y="1814307"/>
            <a:ext cx="1104900" cy="11049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FDDD438-7239-432B-A7F0-536F3E425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08" y="2061957"/>
            <a:ext cx="762000" cy="8572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104D389-3F94-4078-94A4-52362E3AFE3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58" y="1814307"/>
            <a:ext cx="1104900" cy="11049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A7CACD8-6367-40BC-843D-681BDFDD9A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5" y="5266760"/>
            <a:ext cx="1104900" cy="11049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A1C58D7-5C7C-45B0-A0E3-997511037E1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5" y="5266760"/>
            <a:ext cx="1104900" cy="11049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518FBCD-6C80-45B1-B718-361F01AACA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5" y="5266760"/>
            <a:ext cx="1104900" cy="11049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AE7957-D8CA-4F37-8A2B-97B93D49A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05" y="2061957"/>
            <a:ext cx="762000" cy="8572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CE601B8-7DE3-403A-BAFF-A3DBDD263BE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55" y="1814307"/>
            <a:ext cx="1104900" cy="11049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95E29E5-35ED-4182-B7C3-0D4077CAF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10" y="2061957"/>
            <a:ext cx="762000" cy="8572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F9C73A8-C051-48DE-8603-45994063594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60" y="1814307"/>
            <a:ext cx="1104900" cy="11049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5BC0C64-35D9-4B45-A7A0-385BD9C52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15" y="2061957"/>
            <a:ext cx="762000" cy="85725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DDFFD74-50A1-4957-B7D7-3A0ACE667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65" y="1814307"/>
            <a:ext cx="1104900" cy="110490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787C28B-1F01-43F9-B599-BE03731A60D5}"/>
              </a:ext>
            </a:extLst>
          </p:cNvPr>
          <p:cNvSpPr/>
          <p:nvPr/>
        </p:nvSpPr>
        <p:spPr>
          <a:xfrm>
            <a:off x="3007970" y="2934625"/>
            <a:ext cx="883575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연출 색 변화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4F85CD-51AE-4294-9B4F-2053A48B62CD}"/>
              </a:ext>
            </a:extLst>
          </p:cNvPr>
          <p:cNvSpPr/>
          <p:nvPr/>
        </p:nvSpPr>
        <p:spPr>
          <a:xfrm>
            <a:off x="6718650" y="979943"/>
            <a:ext cx="5320937" cy="30608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피격 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캐릭터가 있는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서포터 동일한 효과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애니메이션 실행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Sup_hit_ani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깜빡이는 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진행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색깔 당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Sound_sup_hit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Sound_deal_hit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딜러와 서포터 피격 음성 사운드가 다를 예정입니다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2E7AEF0-4E2E-40BA-A935-C2F65179EA1C}"/>
              </a:ext>
            </a:extLst>
          </p:cNvPr>
          <p:cNvGrpSpPr/>
          <p:nvPr/>
        </p:nvGrpSpPr>
        <p:grpSpPr>
          <a:xfrm>
            <a:off x="911404" y="944903"/>
            <a:ext cx="972513" cy="787979"/>
            <a:chOff x="911404" y="677273"/>
            <a:chExt cx="972513" cy="787979"/>
          </a:xfrm>
        </p:grpSpPr>
        <p:sp>
          <p:nvSpPr>
            <p:cNvPr id="55" name="화살표: 아래로 구부러짐 54">
              <a:extLst>
                <a:ext uri="{FF2B5EF4-FFF2-40B4-BE49-F238E27FC236}">
                  <a16:creationId xmlns:a16="http://schemas.microsoft.com/office/drawing/2014/main" id="{E5A9DCDA-AFE2-4D7C-8BD3-4FF730D8A392}"/>
                </a:ext>
              </a:extLst>
            </p:cNvPr>
            <p:cNvSpPr/>
            <p:nvPr/>
          </p:nvSpPr>
          <p:spPr>
            <a:xfrm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91CD31D-1547-4FEB-A871-78E226568786}"/>
                </a:ext>
              </a:extLst>
            </p:cNvPr>
            <p:cNvSpPr/>
            <p:nvPr/>
          </p:nvSpPr>
          <p:spPr>
            <a:xfrm>
              <a:off x="1132203" y="67727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842BBE8-95AC-45D0-8709-40912CA2E48C}"/>
              </a:ext>
            </a:extLst>
          </p:cNvPr>
          <p:cNvGrpSpPr/>
          <p:nvPr/>
        </p:nvGrpSpPr>
        <p:grpSpPr>
          <a:xfrm>
            <a:off x="1924795" y="944903"/>
            <a:ext cx="972513" cy="787979"/>
            <a:chOff x="911404" y="677273"/>
            <a:chExt cx="972513" cy="787979"/>
          </a:xfrm>
        </p:grpSpPr>
        <p:sp>
          <p:nvSpPr>
            <p:cNvPr id="70" name="화살표: 아래로 구부러짐 69">
              <a:extLst>
                <a:ext uri="{FF2B5EF4-FFF2-40B4-BE49-F238E27FC236}">
                  <a16:creationId xmlns:a16="http://schemas.microsoft.com/office/drawing/2014/main" id="{E4820D0D-0B7E-44A4-B4DC-A2D494C5D607}"/>
                </a:ext>
              </a:extLst>
            </p:cNvPr>
            <p:cNvSpPr/>
            <p:nvPr/>
          </p:nvSpPr>
          <p:spPr>
            <a:xfrm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E56D2A0-A4F0-40E6-8F13-93708CF05FB7}"/>
                </a:ext>
              </a:extLst>
            </p:cNvPr>
            <p:cNvSpPr/>
            <p:nvPr/>
          </p:nvSpPr>
          <p:spPr>
            <a:xfrm>
              <a:off x="1132203" y="67727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829CC20-B40C-4928-99EA-45F35A02EF43}"/>
              </a:ext>
            </a:extLst>
          </p:cNvPr>
          <p:cNvGrpSpPr/>
          <p:nvPr/>
        </p:nvGrpSpPr>
        <p:grpSpPr>
          <a:xfrm>
            <a:off x="2938186" y="944903"/>
            <a:ext cx="972513" cy="787979"/>
            <a:chOff x="911404" y="677273"/>
            <a:chExt cx="972513" cy="787979"/>
          </a:xfrm>
        </p:grpSpPr>
        <p:sp>
          <p:nvSpPr>
            <p:cNvPr id="73" name="화살표: 아래로 구부러짐 72">
              <a:extLst>
                <a:ext uri="{FF2B5EF4-FFF2-40B4-BE49-F238E27FC236}">
                  <a16:creationId xmlns:a16="http://schemas.microsoft.com/office/drawing/2014/main" id="{DBDDCBF8-363B-4791-8C63-87DBC5730D62}"/>
                </a:ext>
              </a:extLst>
            </p:cNvPr>
            <p:cNvSpPr/>
            <p:nvPr/>
          </p:nvSpPr>
          <p:spPr>
            <a:xfrm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045A20-CC20-468D-9107-3FE07CB744E7}"/>
                </a:ext>
              </a:extLst>
            </p:cNvPr>
            <p:cNvSpPr/>
            <p:nvPr/>
          </p:nvSpPr>
          <p:spPr>
            <a:xfrm>
              <a:off x="1132203" y="67727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2407686-53F4-43EF-A759-AE525853EA67}"/>
              </a:ext>
            </a:extLst>
          </p:cNvPr>
          <p:cNvGrpSpPr/>
          <p:nvPr/>
        </p:nvGrpSpPr>
        <p:grpSpPr>
          <a:xfrm>
            <a:off x="3951577" y="944903"/>
            <a:ext cx="972513" cy="787979"/>
            <a:chOff x="911404" y="677273"/>
            <a:chExt cx="972513" cy="787979"/>
          </a:xfrm>
        </p:grpSpPr>
        <p:sp>
          <p:nvSpPr>
            <p:cNvPr id="76" name="화살표: 아래로 구부러짐 75">
              <a:extLst>
                <a:ext uri="{FF2B5EF4-FFF2-40B4-BE49-F238E27FC236}">
                  <a16:creationId xmlns:a16="http://schemas.microsoft.com/office/drawing/2014/main" id="{39A613EE-F772-43A7-8A99-ED2FD51526D6}"/>
                </a:ext>
              </a:extLst>
            </p:cNvPr>
            <p:cNvSpPr/>
            <p:nvPr/>
          </p:nvSpPr>
          <p:spPr>
            <a:xfrm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7335E62-5FE4-4C2B-A282-505958FA0B16}"/>
                </a:ext>
              </a:extLst>
            </p:cNvPr>
            <p:cNvSpPr/>
            <p:nvPr/>
          </p:nvSpPr>
          <p:spPr>
            <a:xfrm>
              <a:off x="1132203" y="67727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F6CF209-429E-443C-ACA4-EDFB65680183}"/>
              </a:ext>
            </a:extLst>
          </p:cNvPr>
          <p:cNvGrpSpPr/>
          <p:nvPr/>
        </p:nvGrpSpPr>
        <p:grpSpPr>
          <a:xfrm>
            <a:off x="4964968" y="944903"/>
            <a:ext cx="972513" cy="787979"/>
            <a:chOff x="911404" y="677273"/>
            <a:chExt cx="972513" cy="787979"/>
          </a:xfrm>
        </p:grpSpPr>
        <p:sp>
          <p:nvSpPr>
            <p:cNvPr id="79" name="화살표: 아래로 구부러짐 78">
              <a:extLst>
                <a:ext uri="{FF2B5EF4-FFF2-40B4-BE49-F238E27FC236}">
                  <a16:creationId xmlns:a16="http://schemas.microsoft.com/office/drawing/2014/main" id="{C18B5109-45BD-4CCC-9FB4-B248EE714B20}"/>
                </a:ext>
              </a:extLst>
            </p:cNvPr>
            <p:cNvSpPr/>
            <p:nvPr/>
          </p:nvSpPr>
          <p:spPr>
            <a:xfrm>
              <a:off x="911404" y="1056821"/>
              <a:ext cx="972513" cy="408431"/>
            </a:xfrm>
            <a:prstGeom prst="curvedDownArrow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A4DDD6E-8261-4E45-B299-E798B11EE76B}"/>
                </a:ext>
              </a:extLst>
            </p:cNvPr>
            <p:cNvSpPr/>
            <p:nvPr/>
          </p:nvSpPr>
          <p:spPr>
            <a:xfrm>
              <a:off x="1132203" y="677273"/>
              <a:ext cx="530916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0.1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2580F048-7A78-4368-A13B-0C9CAC36E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10" y="4911343"/>
            <a:ext cx="1460317" cy="146031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6FD52CE-CC89-A37F-F66F-99542CC5787B}"/>
              </a:ext>
            </a:extLst>
          </p:cNvPr>
          <p:cNvGrpSpPr/>
          <p:nvPr/>
        </p:nvGrpSpPr>
        <p:grpSpPr>
          <a:xfrm>
            <a:off x="340121" y="3086779"/>
            <a:ext cx="6207461" cy="1563502"/>
            <a:chOff x="467213" y="4522902"/>
            <a:chExt cx="8945442" cy="22531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59A1449-B8FA-43EB-93C2-779AEB61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13" y="4522902"/>
              <a:ext cx="1460317" cy="1460317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7F72049-4B7A-41FD-B7D4-0027EA84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4238" y="4522902"/>
              <a:ext cx="1460317" cy="146031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5664475-D73C-4068-82AC-91F31820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263" y="4522902"/>
              <a:ext cx="1460317" cy="146031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34270F7-078A-4756-926A-6A037DCA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288" y="4522902"/>
              <a:ext cx="1460317" cy="146031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0DC8158-0ABF-4F8D-A7FE-86BD9235A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313" y="4522902"/>
              <a:ext cx="1460317" cy="1460317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18E29CF-08F9-43A0-BEB1-550B47A3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338" y="4522902"/>
              <a:ext cx="1460317" cy="1460317"/>
            </a:xfrm>
            <a:prstGeom prst="rect">
              <a:avLst/>
            </a:prstGeom>
          </p:spPr>
        </p:pic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36F3817-D8CB-4894-8FB6-4A757334CF94}"/>
                </a:ext>
              </a:extLst>
            </p:cNvPr>
            <p:cNvGrpSpPr/>
            <p:nvPr/>
          </p:nvGrpSpPr>
          <p:grpSpPr>
            <a:xfrm>
              <a:off x="1477981" y="6078578"/>
              <a:ext cx="972513" cy="697454"/>
              <a:chOff x="911404" y="1056821"/>
              <a:chExt cx="972513" cy="697454"/>
            </a:xfrm>
          </p:grpSpPr>
          <p:sp>
            <p:nvSpPr>
              <p:cNvPr id="112" name="화살표: 아래로 구부러짐 111">
                <a:extLst>
                  <a:ext uri="{FF2B5EF4-FFF2-40B4-BE49-F238E27FC236}">
                    <a16:creationId xmlns:a16="http://schemas.microsoft.com/office/drawing/2014/main" id="{3EB72A07-B21B-4092-868A-EF50ED5B944B}"/>
                  </a:ext>
                </a:extLst>
              </p:cNvPr>
              <p:cNvSpPr/>
              <p:nvPr/>
            </p:nvSpPr>
            <p:spPr>
              <a:xfrm flipV="1">
                <a:off x="911404" y="1056821"/>
                <a:ext cx="972513" cy="408431"/>
              </a:xfrm>
              <a:prstGeom prst="curvedDownArrow">
                <a:avLst/>
              </a:prstGeom>
              <a:solidFill>
                <a:srgbClr val="FFFF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6272BBC-6CDB-4F1C-8118-81CAFADD0C4E}"/>
                  </a:ext>
                </a:extLst>
              </p:cNvPr>
              <p:cNvSpPr/>
              <p:nvPr/>
            </p:nvSpPr>
            <p:spPr>
              <a:xfrm>
                <a:off x="1132202" y="1433033"/>
                <a:ext cx="530916" cy="321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100" dirty="0"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0.1</a:t>
                </a:r>
                <a:r>
                  <a:rPr lang="ko-KR" altLang="en-US" sz="1100" dirty="0"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초</a:t>
                </a:r>
                <a:endPara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7A652B3-9B08-4DC4-99BA-50F470D61B8C}"/>
                </a:ext>
              </a:extLst>
            </p:cNvPr>
            <p:cNvGrpSpPr/>
            <p:nvPr/>
          </p:nvGrpSpPr>
          <p:grpSpPr>
            <a:xfrm>
              <a:off x="3048130" y="6078578"/>
              <a:ext cx="972513" cy="697454"/>
              <a:chOff x="911404" y="1056821"/>
              <a:chExt cx="972513" cy="697454"/>
            </a:xfrm>
          </p:grpSpPr>
          <p:sp>
            <p:nvSpPr>
              <p:cNvPr id="115" name="화살표: 아래로 구부러짐 114">
                <a:extLst>
                  <a:ext uri="{FF2B5EF4-FFF2-40B4-BE49-F238E27FC236}">
                    <a16:creationId xmlns:a16="http://schemas.microsoft.com/office/drawing/2014/main" id="{7222B15E-3285-4262-8FA1-091316651AB2}"/>
                  </a:ext>
                </a:extLst>
              </p:cNvPr>
              <p:cNvSpPr/>
              <p:nvPr/>
            </p:nvSpPr>
            <p:spPr>
              <a:xfrm flipV="1">
                <a:off x="911404" y="1056821"/>
                <a:ext cx="972513" cy="408431"/>
              </a:xfrm>
              <a:prstGeom prst="curvedDownArrow">
                <a:avLst/>
              </a:prstGeom>
              <a:solidFill>
                <a:srgbClr val="FFFF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74E8C1F-F516-4B1D-875B-2FF54DEAFED8}"/>
                  </a:ext>
                </a:extLst>
              </p:cNvPr>
              <p:cNvSpPr/>
              <p:nvPr/>
            </p:nvSpPr>
            <p:spPr>
              <a:xfrm>
                <a:off x="1132202" y="1433033"/>
                <a:ext cx="530916" cy="321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100" dirty="0"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0.1</a:t>
                </a:r>
                <a:r>
                  <a:rPr lang="ko-KR" altLang="en-US" sz="1100" dirty="0"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초</a:t>
                </a:r>
                <a:endPara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7D176FC7-9A5C-4162-AF10-059FC0ACD652}"/>
                </a:ext>
              </a:extLst>
            </p:cNvPr>
            <p:cNvGrpSpPr/>
            <p:nvPr/>
          </p:nvGrpSpPr>
          <p:grpSpPr>
            <a:xfrm>
              <a:off x="4618279" y="6078578"/>
              <a:ext cx="972513" cy="697454"/>
              <a:chOff x="911404" y="1056821"/>
              <a:chExt cx="972513" cy="697454"/>
            </a:xfrm>
          </p:grpSpPr>
          <p:sp>
            <p:nvSpPr>
              <p:cNvPr id="118" name="화살표: 아래로 구부러짐 117">
                <a:extLst>
                  <a:ext uri="{FF2B5EF4-FFF2-40B4-BE49-F238E27FC236}">
                    <a16:creationId xmlns:a16="http://schemas.microsoft.com/office/drawing/2014/main" id="{7A76EA25-9796-4ED1-830A-B561B1C82882}"/>
                  </a:ext>
                </a:extLst>
              </p:cNvPr>
              <p:cNvSpPr/>
              <p:nvPr/>
            </p:nvSpPr>
            <p:spPr>
              <a:xfrm flipV="1">
                <a:off x="911404" y="1056821"/>
                <a:ext cx="972513" cy="408431"/>
              </a:xfrm>
              <a:prstGeom prst="curvedDownArrow">
                <a:avLst/>
              </a:prstGeom>
              <a:solidFill>
                <a:srgbClr val="FFFF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2ADFE46-7416-42FB-9B57-3847B5A85222}"/>
                  </a:ext>
                </a:extLst>
              </p:cNvPr>
              <p:cNvSpPr/>
              <p:nvPr/>
            </p:nvSpPr>
            <p:spPr>
              <a:xfrm>
                <a:off x="1132202" y="1433033"/>
                <a:ext cx="530916" cy="321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100" dirty="0"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0.1</a:t>
                </a:r>
                <a:r>
                  <a:rPr lang="ko-KR" altLang="en-US" sz="1100" dirty="0"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초</a:t>
                </a:r>
                <a:endPara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EB073386-45A0-40F8-A69E-F1A9FBF16A33}"/>
                </a:ext>
              </a:extLst>
            </p:cNvPr>
            <p:cNvGrpSpPr/>
            <p:nvPr/>
          </p:nvGrpSpPr>
          <p:grpSpPr>
            <a:xfrm>
              <a:off x="6188428" y="6078578"/>
              <a:ext cx="972513" cy="697454"/>
              <a:chOff x="911404" y="1056821"/>
              <a:chExt cx="972513" cy="697454"/>
            </a:xfrm>
          </p:grpSpPr>
          <p:sp>
            <p:nvSpPr>
              <p:cNvPr id="121" name="화살표: 아래로 구부러짐 120">
                <a:extLst>
                  <a:ext uri="{FF2B5EF4-FFF2-40B4-BE49-F238E27FC236}">
                    <a16:creationId xmlns:a16="http://schemas.microsoft.com/office/drawing/2014/main" id="{79F73AA6-855F-4A44-94FB-A800441AEFC1}"/>
                  </a:ext>
                </a:extLst>
              </p:cNvPr>
              <p:cNvSpPr/>
              <p:nvPr/>
            </p:nvSpPr>
            <p:spPr>
              <a:xfrm flipV="1">
                <a:off x="911404" y="1056821"/>
                <a:ext cx="972513" cy="408431"/>
              </a:xfrm>
              <a:prstGeom prst="curvedDownArrow">
                <a:avLst/>
              </a:prstGeom>
              <a:solidFill>
                <a:srgbClr val="FFFF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95E9B6E-55CB-4CBE-8E91-CC1519E380EE}"/>
                  </a:ext>
                </a:extLst>
              </p:cNvPr>
              <p:cNvSpPr/>
              <p:nvPr/>
            </p:nvSpPr>
            <p:spPr>
              <a:xfrm>
                <a:off x="1132202" y="1433033"/>
                <a:ext cx="530916" cy="321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100" dirty="0"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0.1</a:t>
                </a:r>
                <a:r>
                  <a:rPr lang="ko-KR" altLang="en-US" sz="1100" dirty="0"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초</a:t>
                </a:r>
                <a:endPara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B10FC460-3B74-4595-AE5F-D3B0579A6E9E}"/>
                </a:ext>
              </a:extLst>
            </p:cNvPr>
            <p:cNvGrpSpPr/>
            <p:nvPr/>
          </p:nvGrpSpPr>
          <p:grpSpPr>
            <a:xfrm>
              <a:off x="7758577" y="6078578"/>
              <a:ext cx="972513" cy="697454"/>
              <a:chOff x="911404" y="1056821"/>
              <a:chExt cx="972513" cy="697454"/>
            </a:xfrm>
          </p:grpSpPr>
          <p:sp>
            <p:nvSpPr>
              <p:cNvPr id="124" name="화살표: 아래로 구부러짐 123">
                <a:extLst>
                  <a:ext uri="{FF2B5EF4-FFF2-40B4-BE49-F238E27FC236}">
                    <a16:creationId xmlns:a16="http://schemas.microsoft.com/office/drawing/2014/main" id="{632F4CA9-A423-41EF-A07A-00F5BA41A484}"/>
                  </a:ext>
                </a:extLst>
              </p:cNvPr>
              <p:cNvSpPr/>
              <p:nvPr/>
            </p:nvSpPr>
            <p:spPr>
              <a:xfrm flipV="1">
                <a:off x="911404" y="1056821"/>
                <a:ext cx="972513" cy="408431"/>
              </a:xfrm>
              <a:prstGeom prst="curvedDownArrow">
                <a:avLst/>
              </a:prstGeom>
              <a:solidFill>
                <a:srgbClr val="FFFF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7EF6E72-262E-492B-9652-279C47A212E3}"/>
                  </a:ext>
                </a:extLst>
              </p:cNvPr>
              <p:cNvSpPr/>
              <p:nvPr/>
            </p:nvSpPr>
            <p:spPr>
              <a:xfrm>
                <a:off x="1132202" y="1433033"/>
                <a:ext cx="530916" cy="321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100" dirty="0"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0.1</a:t>
                </a:r>
                <a:r>
                  <a:rPr lang="ko-KR" altLang="en-US" sz="1100" dirty="0"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초</a:t>
                </a:r>
                <a:endPara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B4C1AE53-C6E8-481D-9B8E-203A2C431B55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F0C645-8AE7-4D51-9DF3-477DDAF883A7}"/>
              </a:ext>
            </a:extLst>
          </p:cNvPr>
          <p:cNvGrpSpPr/>
          <p:nvPr/>
        </p:nvGrpSpPr>
        <p:grpSpPr>
          <a:xfrm>
            <a:off x="10844904" y="1016953"/>
            <a:ext cx="1073379" cy="1460317"/>
            <a:chOff x="643062" y="4757535"/>
            <a:chExt cx="1171170" cy="1642766"/>
          </a:xfrm>
        </p:grpSpPr>
        <p:pic>
          <p:nvPicPr>
            <p:cNvPr id="1030" name="Picture 6" descr="https://upload2.inven.co.kr/upload/2019/01/24/bbs/i13202201890.jpg?MW=800">
              <a:extLst>
                <a:ext uri="{FF2B5EF4-FFF2-40B4-BE49-F238E27FC236}">
                  <a16:creationId xmlns:a16="http://schemas.microsoft.com/office/drawing/2014/main" id="{C46F15DE-0A96-4C63-9E64-0969D71480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7" t="14047" r="71473" b="46212"/>
            <a:stretch/>
          </p:blipFill>
          <p:spPr bwMode="auto">
            <a:xfrm>
              <a:off x="643062" y="4757535"/>
              <a:ext cx="1171170" cy="151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1B7D200-BAD4-4627-A011-6F611B8F0D1F}"/>
                </a:ext>
              </a:extLst>
            </p:cNvPr>
            <p:cNvSpPr/>
            <p:nvPr/>
          </p:nvSpPr>
          <p:spPr>
            <a:xfrm>
              <a:off x="711544" y="6079059"/>
              <a:ext cx="1011815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표정 변화 예시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4D2C1E-807E-E542-8AD1-00E857C39419}"/>
              </a:ext>
            </a:extLst>
          </p:cNvPr>
          <p:cNvSpPr/>
          <p:nvPr/>
        </p:nvSpPr>
        <p:spPr>
          <a:xfrm>
            <a:off x="6718650" y="4266520"/>
            <a:ext cx="5320937" cy="239616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피격 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사용했을 때 가디언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쉴드가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없는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애니메이션 실행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Gdn_hit_ani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깜빡이는 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진행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색깔 당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(Sound _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Gdn_hit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804115-50D5-3265-0C7C-3379088D33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39" y="5017961"/>
            <a:ext cx="1290660" cy="13577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CF47FC-F999-D5C7-6898-38E393A3F6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39" y="5017961"/>
            <a:ext cx="1290660" cy="1357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CA6D29-ED6A-AF16-48A0-D24F8F57A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39" y="5017961"/>
            <a:ext cx="1290660" cy="135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4F85CD-51AE-4294-9B4F-2053A48B62CD}"/>
              </a:ext>
            </a:extLst>
          </p:cNvPr>
          <p:cNvSpPr/>
          <p:nvPr/>
        </p:nvSpPr>
        <p:spPr>
          <a:xfrm>
            <a:off x="6569412" y="769313"/>
            <a:ext cx="5316635" cy="331582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키 입력 시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애니메이션 실행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Sup_sld_ani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이펙트 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Sup_sld_eft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적용 이펙트 이미지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Sup_sld_img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반투명한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이미지가 상단에 출력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Sound_sup_sld_use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적용 시 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Sound_sld_eft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0DE9B3F-C960-4E0A-8EB7-E58600124FB0}"/>
              </a:ext>
            </a:extLst>
          </p:cNvPr>
          <p:cNvGrpSpPr/>
          <p:nvPr/>
        </p:nvGrpSpPr>
        <p:grpSpPr>
          <a:xfrm>
            <a:off x="305953" y="711274"/>
            <a:ext cx="4305300" cy="2952750"/>
            <a:chOff x="-396850" y="3823960"/>
            <a:chExt cx="4305300" cy="295275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8D32020-E724-4188-AF13-4662411254ED}"/>
                </a:ext>
              </a:extLst>
            </p:cNvPr>
            <p:cNvGrpSpPr/>
            <p:nvPr/>
          </p:nvGrpSpPr>
          <p:grpSpPr>
            <a:xfrm>
              <a:off x="-396850" y="3823960"/>
              <a:ext cx="4305300" cy="2952750"/>
              <a:chOff x="738255" y="3814753"/>
              <a:chExt cx="4305300" cy="2952750"/>
            </a:xfrm>
          </p:grpSpPr>
          <p:pic>
            <p:nvPicPr>
              <p:cNvPr id="1038" name="Picture 14" descr="테스트서버 ) 은월 이펙트 변경사항 gif | 메이플 인벤">
                <a:extLst>
                  <a:ext uri="{FF2B5EF4-FFF2-40B4-BE49-F238E27FC236}">
                    <a16:creationId xmlns:a16="http://schemas.microsoft.com/office/drawing/2014/main" id="{826EFB43-23E6-42BC-91B9-F6C9DA0517ED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255" y="3814753"/>
                <a:ext cx="4305300" cy="2952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53E6447B-A4BF-42F9-B379-BF79E1167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8455" y="5291128"/>
                <a:ext cx="1104900" cy="1104900"/>
              </a:xfrm>
              <a:prstGeom prst="rect">
                <a:avLst/>
              </a:prstGeom>
            </p:spPr>
          </p:pic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4BB24FBD-AEA5-4C7A-987C-3D23498EE1B1}"/>
                </a:ext>
              </a:extLst>
            </p:cNvPr>
            <p:cNvGrpSpPr/>
            <p:nvPr/>
          </p:nvGrpSpPr>
          <p:grpSpPr>
            <a:xfrm>
              <a:off x="227232" y="3921654"/>
              <a:ext cx="3043792" cy="2809095"/>
              <a:chOff x="227232" y="3921654"/>
              <a:chExt cx="3043792" cy="2809095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7209D119-DC0A-4C0C-B86E-85598510B781}"/>
                  </a:ext>
                </a:extLst>
              </p:cNvPr>
              <p:cNvSpPr/>
              <p:nvPr/>
            </p:nvSpPr>
            <p:spPr>
              <a:xfrm>
                <a:off x="227232" y="4214242"/>
                <a:ext cx="3043792" cy="2516507"/>
              </a:xfrm>
              <a:prstGeom prst="roundRect">
                <a:avLst>
                  <a:gd name="adj" fmla="val 5158"/>
                </a:avLst>
              </a:prstGeom>
              <a:noFill/>
              <a:ln w="28575">
                <a:solidFill>
                  <a:srgbClr val="3A33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7B52A8C0-9894-4A05-B191-452071D64493}"/>
                  </a:ext>
                </a:extLst>
              </p:cNvPr>
              <p:cNvSpPr/>
              <p:nvPr/>
            </p:nvSpPr>
            <p:spPr>
              <a:xfrm>
                <a:off x="796694" y="3921654"/>
                <a:ext cx="1892272" cy="569645"/>
              </a:xfrm>
              <a:prstGeom prst="roundRect">
                <a:avLst/>
              </a:prstGeom>
              <a:solidFill>
                <a:srgbClr val="323846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쉴드</a:t>
                </a:r>
                <a:r>
                  <a:rPr lang="ko-KR" altLang="en-US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 사용 이펙트 </a:t>
                </a:r>
                <a:endParaRPr lang="en-US" altLang="ko-KR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endParaRPr>
              </a:p>
              <a:p>
                <a:pPr algn="ctr"/>
                <a:r>
                  <a:rPr lang="ko-KR" altLang="en-US" sz="1400" dirty="0"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애니메이션 예시</a:t>
                </a:r>
              </a:p>
            </p:txBody>
          </p:sp>
        </p:grp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507CC84-691C-476F-B983-1D32E28C1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63" y="4900273"/>
            <a:ext cx="1055264" cy="111008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84B41588-26A6-4675-9A2E-5C701C8F5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10" y="4900273"/>
            <a:ext cx="1050564" cy="1050564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B92E71D-3AD0-4B2A-B61B-4E775AF64446}"/>
              </a:ext>
            </a:extLst>
          </p:cNvPr>
          <p:cNvGrpSpPr/>
          <p:nvPr/>
        </p:nvGrpSpPr>
        <p:grpSpPr>
          <a:xfrm>
            <a:off x="902792" y="3851398"/>
            <a:ext cx="5309940" cy="2791904"/>
            <a:chOff x="3309383" y="3938846"/>
            <a:chExt cx="5309940" cy="2791904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41A279A7-EA80-4867-B6F2-D624F5DE6215}"/>
                </a:ext>
              </a:extLst>
            </p:cNvPr>
            <p:cNvSpPr/>
            <p:nvPr/>
          </p:nvSpPr>
          <p:spPr>
            <a:xfrm>
              <a:off x="5016171" y="3938846"/>
              <a:ext cx="1892272" cy="569645"/>
            </a:xfrm>
            <a:prstGeom prst="roundRect">
              <a:avLst/>
            </a:prstGeom>
            <a:solidFill>
              <a:srgbClr val="3238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쉴드</a:t>
              </a:r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 적용 이펙트 </a:t>
              </a:r>
              <a:endPara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이미지 예시</a:t>
              </a: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B9606316-0538-4BC8-B768-F25BBE4B7B8E}"/>
                </a:ext>
              </a:extLst>
            </p:cNvPr>
            <p:cNvSpPr/>
            <p:nvPr/>
          </p:nvSpPr>
          <p:spPr>
            <a:xfrm>
              <a:off x="3309383" y="4214242"/>
              <a:ext cx="5309940" cy="2516508"/>
            </a:xfrm>
            <a:prstGeom prst="roundRect">
              <a:avLst>
                <a:gd name="adj" fmla="val 5158"/>
              </a:avLst>
            </a:prstGeom>
            <a:noFill/>
            <a:ln w="28575">
              <a:solidFill>
                <a:srgbClr val="3A3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0ECB1CC0-CE33-41FA-8756-E1C65835A5CB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0DB1FF-5ADA-45E2-A37C-7810A54C9F15}"/>
              </a:ext>
            </a:extLst>
          </p:cNvPr>
          <p:cNvSpPr/>
          <p:nvPr/>
        </p:nvSpPr>
        <p:spPr>
          <a:xfrm>
            <a:off x="6569412" y="4167204"/>
            <a:ext cx="5316635" cy="247609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방어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별도의 애니메이션 없이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가디언 위치에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Gdn_sld_img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Sound_sld_eft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937E3D-31EE-8FA7-A303-C8C077643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53" y="4883058"/>
            <a:ext cx="1055264" cy="11100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E891CD-3336-837C-21DF-6916DC01F0D4}"/>
              </a:ext>
            </a:extLst>
          </p:cNvPr>
          <p:cNvSpPr/>
          <p:nvPr/>
        </p:nvSpPr>
        <p:spPr>
          <a:xfrm>
            <a:off x="2095040" y="6156971"/>
            <a:ext cx="1140057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</a:t>
            </a:r>
            <a:r>
              <a:rPr lang="ko-KR" altLang="en-US" sz="1100" dirty="0" err="1"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 예시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2F6B87-10EA-7A72-0DA8-505646CA629C}"/>
              </a:ext>
            </a:extLst>
          </p:cNvPr>
          <p:cNvSpPr/>
          <p:nvPr/>
        </p:nvSpPr>
        <p:spPr>
          <a:xfrm>
            <a:off x="4841472" y="6156971"/>
            <a:ext cx="1140057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방어 예시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651E9A9A-EC03-48C9-93F7-3E0A7B4CC2A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70" y="4959792"/>
            <a:ext cx="1535650" cy="108924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F29B2E9-1574-4616-A2BA-75BB4DAFBAC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26" y="4978118"/>
            <a:ext cx="1535650" cy="10892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F86B3C-5E38-A47E-84B8-ED530962A09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60" y="4942577"/>
            <a:ext cx="1535650" cy="10892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48FE05-B76A-8022-E067-CBCB8835793D}"/>
              </a:ext>
            </a:extLst>
          </p:cNvPr>
          <p:cNvSpPr/>
          <p:nvPr/>
        </p:nvSpPr>
        <p:spPr>
          <a:xfrm>
            <a:off x="2047942" y="4376272"/>
            <a:ext cx="3015570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반투명 한 이펙트 </a:t>
            </a:r>
            <a:r>
              <a: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예시 그림은 투명도 </a:t>
            </a:r>
            <a:r>
              <a: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50% </a:t>
            </a: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적용</a:t>
            </a:r>
            <a:r>
              <a: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1026" name="Picture 2" descr="구바람) ~99lv 전사 마법 정리">
            <a:extLst>
              <a:ext uri="{FF2B5EF4-FFF2-40B4-BE49-F238E27FC236}">
                <a16:creationId xmlns:a16="http://schemas.microsoft.com/office/drawing/2014/main" id="{8A8E29F3-5DE5-4433-895F-224C2039A9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03" y="110541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1CFCAF-AE26-4A91-99CC-090740F1278A}"/>
              </a:ext>
            </a:extLst>
          </p:cNvPr>
          <p:cNvSpPr/>
          <p:nvPr/>
        </p:nvSpPr>
        <p:spPr>
          <a:xfrm>
            <a:off x="4319783" y="2806736"/>
            <a:ext cx="1880643" cy="575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퍼지는 효과가 어색하다면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이런 연출도 좋을 것 같습니다</a:t>
            </a:r>
            <a:r>
              <a:rPr lang="en-US" altLang="ko-KR" sz="1100"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16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412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오버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4F85CD-51AE-4294-9B4F-2053A48B62CD}"/>
              </a:ext>
            </a:extLst>
          </p:cNvPr>
          <p:cNvSpPr/>
          <p:nvPr/>
        </p:nvSpPr>
        <p:spPr>
          <a:xfrm>
            <a:off x="6644926" y="1265067"/>
            <a:ext cx="5320937" cy="275448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 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인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애니메이션 리소스 교체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Sup_death_ani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애니메이션 리소스 교체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Deal_death_ani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리소스 교체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Gdn_death_ani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효과음 넣을 지 미정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54C3D-F3F1-4A9C-A358-F17B4D2A7285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5D3A32-C28A-6899-B7B9-EC3C8592646E}"/>
              </a:ext>
            </a:extLst>
          </p:cNvPr>
          <p:cNvGrpSpPr/>
          <p:nvPr/>
        </p:nvGrpSpPr>
        <p:grpSpPr>
          <a:xfrm>
            <a:off x="1021343" y="1733625"/>
            <a:ext cx="1104900" cy="1480985"/>
            <a:chOff x="545338" y="1191000"/>
            <a:chExt cx="1104900" cy="14809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135A7A2-D3DE-2F01-8E57-C19373FF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38" y="1567085"/>
              <a:ext cx="1104900" cy="1104900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EF79861-A582-7921-CA11-356BBE31FE45}"/>
                </a:ext>
              </a:extLst>
            </p:cNvPr>
            <p:cNvGrpSpPr/>
            <p:nvPr/>
          </p:nvGrpSpPr>
          <p:grpSpPr>
            <a:xfrm>
              <a:off x="759012" y="1191000"/>
              <a:ext cx="677552" cy="213112"/>
              <a:chOff x="674998" y="1317676"/>
              <a:chExt cx="543865" cy="171063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98393E6-C895-4F53-90A3-E6A34A20EA72}"/>
                  </a:ext>
                </a:extLst>
              </p:cNvPr>
              <p:cNvSpPr/>
              <p:nvPr/>
            </p:nvSpPr>
            <p:spPr>
              <a:xfrm>
                <a:off x="674998" y="1323068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1DDA995-63F7-4F16-0B32-95348DCC5865}"/>
                  </a:ext>
                </a:extLst>
              </p:cNvPr>
              <p:cNvSpPr/>
              <p:nvPr/>
            </p:nvSpPr>
            <p:spPr>
              <a:xfrm>
                <a:off x="783771" y="1321720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6018451-2864-C513-95D9-4A8EF94D46F9}"/>
                  </a:ext>
                </a:extLst>
              </p:cNvPr>
              <p:cNvSpPr/>
              <p:nvPr/>
            </p:nvSpPr>
            <p:spPr>
              <a:xfrm>
                <a:off x="892544" y="1320372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AF6B8E3-90E8-AC66-81C5-DF4FBD05A5C9}"/>
                  </a:ext>
                </a:extLst>
              </p:cNvPr>
              <p:cNvSpPr/>
              <p:nvPr/>
            </p:nvSpPr>
            <p:spPr>
              <a:xfrm>
                <a:off x="1001317" y="1319024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43F3808-2EF4-AC0F-8885-4D6ABB731637}"/>
                  </a:ext>
                </a:extLst>
              </p:cNvPr>
              <p:cNvSpPr/>
              <p:nvPr/>
            </p:nvSpPr>
            <p:spPr>
              <a:xfrm>
                <a:off x="1110090" y="1317676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40071F-7ABD-9909-84B2-C4D69FD99390}"/>
              </a:ext>
            </a:extLst>
          </p:cNvPr>
          <p:cNvGrpSpPr/>
          <p:nvPr/>
        </p:nvGrpSpPr>
        <p:grpSpPr>
          <a:xfrm>
            <a:off x="2624222" y="1717153"/>
            <a:ext cx="1460317" cy="1497457"/>
            <a:chOff x="435386" y="2926303"/>
            <a:chExt cx="1460317" cy="14974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351329-69C5-5265-FEDC-08B6269FA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86" y="2963443"/>
              <a:ext cx="1460317" cy="146031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35C3B8C-9163-B8BF-3A04-2F91AA5E3245}"/>
                </a:ext>
              </a:extLst>
            </p:cNvPr>
            <p:cNvGrpSpPr/>
            <p:nvPr/>
          </p:nvGrpSpPr>
          <p:grpSpPr>
            <a:xfrm>
              <a:off x="826768" y="2926303"/>
              <a:ext cx="677552" cy="213112"/>
              <a:chOff x="674998" y="1317676"/>
              <a:chExt cx="543865" cy="17106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83D9FA-2EB3-8128-5B1D-EF79CA13998F}"/>
                  </a:ext>
                </a:extLst>
              </p:cNvPr>
              <p:cNvSpPr/>
              <p:nvPr/>
            </p:nvSpPr>
            <p:spPr>
              <a:xfrm>
                <a:off x="674998" y="1323068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95AE959-C820-CBC7-BD30-8A3ECF9F89E5}"/>
                  </a:ext>
                </a:extLst>
              </p:cNvPr>
              <p:cNvSpPr/>
              <p:nvPr/>
            </p:nvSpPr>
            <p:spPr>
              <a:xfrm>
                <a:off x="783771" y="1321720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32EB290-ACF6-1249-4547-0910B93AE956}"/>
                  </a:ext>
                </a:extLst>
              </p:cNvPr>
              <p:cNvSpPr/>
              <p:nvPr/>
            </p:nvSpPr>
            <p:spPr>
              <a:xfrm>
                <a:off x="892544" y="1320372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71F1D76-80C8-E666-7B22-7269681ACEB7}"/>
                  </a:ext>
                </a:extLst>
              </p:cNvPr>
              <p:cNvSpPr/>
              <p:nvPr/>
            </p:nvSpPr>
            <p:spPr>
              <a:xfrm>
                <a:off x="1001317" y="1319024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2F773D0-B3ED-0242-CDDD-C5702CECBEE9}"/>
                  </a:ext>
                </a:extLst>
              </p:cNvPr>
              <p:cNvSpPr/>
              <p:nvPr/>
            </p:nvSpPr>
            <p:spPr>
              <a:xfrm>
                <a:off x="1110090" y="1317676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E3FD23-06F3-304A-821F-3EF9FBD31879}"/>
              </a:ext>
            </a:extLst>
          </p:cNvPr>
          <p:cNvGrpSpPr/>
          <p:nvPr/>
        </p:nvGrpSpPr>
        <p:grpSpPr>
          <a:xfrm>
            <a:off x="4529286" y="1587702"/>
            <a:ext cx="1466850" cy="1793497"/>
            <a:chOff x="840368" y="4722847"/>
            <a:chExt cx="1466850" cy="17934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116EE4A-0EDE-61C7-1FCE-F46911FD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68" y="4973294"/>
              <a:ext cx="1466850" cy="154305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59B5221-2597-D9B5-BA75-F9BEE1CBACBD}"/>
                </a:ext>
              </a:extLst>
            </p:cNvPr>
            <p:cNvGrpSpPr/>
            <p:nvPr/>
          </p:nvGrpSpPr>
          <p:grpSpPr>
            <a:xfrm>
              <a:off x="1093011" y="4722847"/>
              <a:ext cx="948570" cy="216471"/>
              <a:chOff x="674998" y="1317676"/>
              <a:chExt cx="761409" cy="17375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5CA0BC0-A99F-6695-FE30-FD4245A2649A}"/>
                  </a:ext>
                </a:extLst>
              </p:cNvPr>
              <p:cNvSpPr/>
              <p:nvPr/>
            </p:nvSpPr>
            <p:spPr>
              <a:xfrm>
                <a:off x="674998" y="1323068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E741F1-C82F-2567-98B3-8E90B0E1CB09}"/>
                  </a:ext>
                </a:extLst>
              </p:cNvPr>
              <p:cNvSpPr/>
              <p:nvPr/>
            </p:nvSpPr>
            <p:spPr>
              <a:xfrm>
                <a:off x="783771" y="1321720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D73B2C9-DF50-96D5-6522-38477C49DC72}"/>
                  </a:ext>
                </a:extLst>
              </p:cNvPr>
              <p:cNvSpPr/>
              <p:nvPr/>
            </p:nvSpPr>
            <p:spPr>
              <a:xfrm>
                <a:off x="892544" y="1320372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9B36C79-5A3B-013B-298E-20B62AE5E9E7}"/>
                  </a:ext>
                </a:extLst>
              </p:cNvPr>
              <p:cNvSpPr/>
              <p:nvPr/>
            </p:nvSpPr>
            <p:spPr>
              <a:xfrm>
                <a:off x="1001317" y="1319024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E1D02F-239E-C1BF-E033-381DAA66E437}"/>
                  </a:ext>
                </a:extLst>
              </p:cNvPr>
              <p:cNvSpPr/>
              <p:nvPr/>
            </p:nvSpPr>
            <p:spPr>
              <a:xfrm>
                <a:off x="1110090" y="1317676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8BD0BE3-755B-9EB8-27E6-2DB56D7F1A7D}"/>
                  </a:ext>
                </a:extLst>
              </p:cNvPr>
              <p:cNvSpPr/>
              <p:nvPr/>
            </p:nvSpPr>
            <p:spPr>
              <a:xfrm>
                <a:off x="1218862" y="1321720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B3F34B1-9F85-8C99-85BC-E0AF5010B2F0}"/>
                  </a:ext>
                </a:extLst>
              </p:cNvPr>
              <p:cNvSpPr/>
              <p:nvPr/>
            </p:nvSpPr>
            <p:spPr>
              <a:xfrm>
                <a:off x="1327634" y="1325764"/>
                <a:ext cx="108773" cy="165671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4954FE56-78CE-801E-B287-FD4760BFD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281" y="4205379"/>
            <a:ext cx="3746430" cy="211640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BB7664-C3DD-FDC8-455C-CE9FDAF3B494}"/>
              </a:ext>
            </a:extLst>
          </p:cNvPr>
          <p:cNvSpPr/>
          <p:nvPr/>
        </p:nvSpPr>
        <p:spPr>
          <a:xfrm>
            <a:off x="6644926" y="4531888"/>
            <a:ext cx="5320937" cy="174582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 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인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(Game Over)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 창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 효과음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Sound_game_over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836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54C3D-F3F1-4A9C-A358-F17B4D2A7285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71791E-476C-D7EC-2BCF-EBFB4097ED38}"/>
              </a:ext>
            </a:extLst>
          </p:cNvPr>
          <p:cNvSpPr/>
          <p:nvPr/>
        </p:nvSpPr>
        <p:spPr>
          <a:xfrm>
            <a:off x="6399829" y="2099821"/>
            <a:ext cx="5320937" cy="30095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경과한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(Clear)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보호막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무적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스택과 상관 없이 강제로 딜러 스킬 사용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연출과 동일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점수 반영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창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효과음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Sound_clear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DB25680-1A85-4C4E-B528-C72556DAB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204" y="4375060"/>
            <a:ext cx="3746430" cy="2116404"/>
          </a:xfrm>
          <a:prstGeom prst="rect">
            <a:avLst/>
          </a:prstGeom>
        </p:spPr>
      </p:pic>
      <p:pic>
        <p:nvPicPr>
          <p:cNvPr id="87" name="PowerPoint_슬라이드_쇼__-__연출_이펙트_기획서_ver_1_0_pptx_2023-08-15_22-27-04_AdobeExpress">
            <a:hlinkClick r:id="" action="ppaction://media"/>
            <a:extLst>
              <a:ext uri="{FF2B5EF4-FFF2-40B4-BE49-F238E27FC236}">
                <a16:creationId xmlns:a16="http://schemas.microsoft.com/office/drawing/2014/main" id="{FCDFE252-D02E-7DC6-0470-E4EAEEBE7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1382" y="856256"/>
            <a:ext cx="6041069" cy="3253367"/>
          </a:xfrm>
          <a:prstGeom prst="rect">
            <a:avLst/>
          </a:prstGeom>
        </p:spPr>
      </p:pic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36F90ED2-C573-E3EC-557E-1BD562976C8D}"/>
              </a:ext>
            </a:extLst>
          </p:cNvPr>
          <p:cNvSpPr/>
          <p:nvPr/>
        </p:nvSpPr>
        <p:spPr>
          <a:xfrm rot="5400000">
            <a:off x="3023029" y="3823924"/>
            <a:ext cx="417772" cy="419065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3BAE719-1F49-4760-FDDD-2AFD2A860007}"/>
              </a:ext>
            </a:extLst>
          </p:cNvPr>
          <p:cNvSpPr/>
          <p:nvPr/>
        </p:nvSpPr>
        <p:spPr>
          <a:xfrm>
            <a:off x="2743200" y="980388"/>
            <a:ext cx="989814" cy="3393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0:00</a:t>
            </a:r>
            <a:endParaRPr lang="ko-KR" altLang="en-US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92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54C3D-F3F1-4A9C-A358-F17B4D2A7285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71791E-476C-D7EC-2BCF-EBFB4097ED38}"/>
              </a:ext>
            </a:extLst>
          </p:cNvPr>
          <p:cNvSpPr/>
          <p:nvPr/>
        </p:nvSpPr>
        <p:spPr>
          <a:xfrm>
            <a:off x="5653209" y="2491709"/>
            <a:ext cx="6067557" cy="239499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갱신하지 못한 경우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화면으로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랭킹화면 배경은 오프닝 배경 재활용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 하단 칸에 점수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기록 완료 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연출로 타이틀 화면으로 전환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느리게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D2D079-8179-4EE9-8780-35327DDF3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69" y="2406495"/>
            <a:ext cx="4118291" cy="25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9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54C3D-F3F1-4A9C-A358-F17B4D2A7285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71791E-476C-D7EC-2BCF-EBFB4097ED38}"/>
              </a:ext>
            </a:extLst>
          </p:cNvPr>
          <p:cNvSpPr/>
          <p:nvPr/>
        </p:nvSpPr>
        <p:spPr>
          <a:xfrm>
            <a:off x="5653209" y="852908"/>
            <a:ext cx="6067557" cy="30600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시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화면으로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랭킹화면 배경은 오프닝 배경 재활용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효과음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Sound_rank_in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팝업 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출력 후 사라짐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갱신될 등수의 폰트 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노랑색으로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갱신될 등수의 이름 칸에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[_]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커서가 깜빡이는 연출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기록 완료 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연출로 타이틀 화면으로 전환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느리게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F88758-30AB-4584-9B00-914FD9E0311D}"/>
              </a:ext>
            </a:extLst>
          </p:cNvPr>
          <p:cNvGrpSpPr/>
          <p:nvPr/>
        </p:nvGrpSpPr>
        <p:grpSpPr>
          <a:xfrm>
            <a:off x="992365" y="900691"/>
            <a:ext cx="4118292" cy="2565419"/>
            <a:chOff x="370581" y="863534"/>
            <a:chExt cx="5529551" cy="34445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E89C685-3278-49CB-8994-ABFE018D4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581" y="863534"/>
              <a:ext cx="5529551" cy="344453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80CA0D-18A0-4C76-AE13-DACBB8C1A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2756" y="1723144"/>
              <a:ext cx="3865199" cy="1725318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145245A-E080-49BC-AB11-2194EC56A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65" y="4061783"/>
            <a:ext cx="4118292" cy="2565419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31FF74-34DA-486B-8684-BED6E851128E}"/>
              </a:ext>
            </a:extLst>
          </p:cNvPr>
          <p:cNvSpPr/>
          <p:nvPr/>
        </p:nvSpPr>
        <p:spPr>
          <a:xfrm rot="5400000">
            <a:off x="2842623" y="3575319"/>
            <a:ext cx="417772" cy="419065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403FF8-C7D8-4628-98EB-33C28363126D}"/>
              </a:ext>
            </a:extLst>
          </p:cNvPr>
          <p:cNvGrpSpPr/>
          <p:nvPr/>
        </p:nvGrpSpPr>
        <p:grpSpPr>
          <a:xfrm>
            <a:off x="5993557" y="4350101"/>
            <a:ext cx="3890354" cy="2197709"/>
            <a:chOff x="6924644" y="4367914"/>
            <a:chExt cx="3890354" cy="219770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AC96B4-87A6-4C70-B110-3EEB8EAE5CE1}"/>
                </a:ext>
              </a:extLst>
            </p:cNvPr>
            <p:cNvSpPr/>
            <p:nvPr/>
          </p:nvSpPr>
          <p:spPr>
            <a:xfrm>
              <a:off x="6924644" y="4614911"/>
              <a:ext cx="1607960" cy="1950712"/>
            </a:xfrm>
            <a:prstGeom prst="rect">
              <a:avLst/>
            </a:prstGeom>
            <a:solidFill>
              <a:srgbClr val="C00000">
                <a:alpha val="3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2F00A48-A0E3-426A-9186-7035EDF78803}"/>
                </a:ext>
              </a:extLst>
            </p:cNvPr>
            <p:cNvSpPr/>
            <p:nvPr/>
          </p:nvSpPr>
          <p:spPr>
            <a:xfrm>
              <a:off x="9192728" y="4614911"/>
              <a:ext cx="1607959" cy="1950712"/>
            </a:xfrm>
            <a:prstGeom prst="rect">
              <a:avLst/>
            </a:prstGeom>
            <a:solidFill>
              <a:srgbClr val="00B0F0">
                <a:alpha val="3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1DAC7B1-4541-4600-95A7-B43FF7E2F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4644" y="4367914"/>
              <a:ext cx="3890354" cy="2197709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EAB7015-07FA-46D7-8D35-7ADAB11B3A0B}"/>
                </a:ext>
              </a:extLst>
            </p:cNvPr>
            <p:cNvSpPr/>
            <p:nvPr/>
          </p:nvSpPr>
          <p:spPr>
            <a:xfrm>
              <a:off x="7048249" y="4923609"/>
              <a:ext cx="1011815" cy="5751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나무에 기대어 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잠자는 딜러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C07687A-9A19-48AA-86A5-07FDFCD5AC6B}"/>
                </a:ext>
              </a:extLst>
            </p:cNvPr>
            <p:cNvSpPr/>
            <p:nvPr/>
          </p:nvSpPr>
          <p:spPr>
            <a:xfrm>
              <a:off x="9679698" y="4923609"/>
              <a:ext cx="982961" cy="5751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역동적인 포즈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 서포터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65B6336-FD00-4EF1-AF16-B098E4E3E71F}"/>
                </a:ext>
              </a:extLst>
            </p:cNvPr>
            <p:cNvSpPr/>
            <p:nvPr/>
          </p:nvSpPr>
          <p:spPr>
            <a:xfrm>
              <a:off x="8296933" y="4654647"/>
              <a:ext cx="1131217" cy="93035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2B5A58A-6D73-419E-B48D-5F242DA7FEA6}"/>
                </a:ext>
              </a:extLst>
            </p:cNvPr>
            <p:cNvSpPr/>
            <p:nvPr/>
          </p:nvSpPr>
          <p:spPr>
            <a:xfrm>
              <a:off x="8649247" y="4923609"/>
              <a:ext cx="441147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로고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017F72CE-8970-44FE-98B9-8AA9AE6AA6F7}"/>
              </a:ext>
            </a:extLst>
          </p:cNvPr>
          <p:cNvSpPr/>
          <p:nvPr/>
        </p:nvSpPr>
        <p:spPr>
          <a:xfrm>
            <a:off x="5343221" y="5134959"/>
            <a:ext cx="417772" cy="419065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94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367559"/>
              </p:ext>
            </p:extLst>
          </p:nvPr>
        </p:nvGraphicFramePr>
        <p:xfrm>
          <a:off x="211382" y="850295"/>
          <a:ext cx="1176290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2023.08.14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서포터 홀딩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공격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소멸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피격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2023.08.15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타이틀 화면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태그 딜러 스킬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쉴드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사망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/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게임오버</a:t>
                      </a:r>
                      <a:r>
                        <a:rPr lang="en-US" altLang="ko-KR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클리어</a:t>
                      </a:r>
                      <a:r>
                        <a:rPr lang="en-US" altLang="ko-KR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66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4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698437" y="2531870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331435" y="2531870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9992755" y="2531870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등록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36E338-C833-DCD6-6096-BB16F8A72AB1}"/>
              </a:ext>
            </a:extLst>
          </p:cNvPr>
          <p:cNvSpPr/>
          <p:nvPr/>
        </p:nvSpPr>
        <p:spPr>
          <a:xfrm>
            <a:off x="6876819" y="2531870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A739A-6CFC-BA0E-0B09-3C1F9C4C2BA4}"/>
              </a:ext>
            </a:extLst>
          </p:cNvPr>
          <p:cNvSpPr/>
          <p:nvPr/>
        </p:nvSpPr>
        <p:spPr>
          <a:xfrm>
            <a:off x="747036" y="3779541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43C2D4-FDC5-2E25-DF08-6EC7F2FC1B72}"/>
              </a:ext>
            </a:extLst>
          </p:cNvPr>
          <p:cNvSpPr/>
          <p:nvPr/>
        </p:nvSpPr>
        <p:spPr>
          <a:xfrm>
            <a:off x="747036" y="4700625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51E0A3-049F-01EA-ABC4-EDBA2D50D6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85733" y="2874770"/>
            <a:ext cx="812704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361B65-8F12-574D-CF36-37C1BD86C98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8431117" y="2874770"/>
            <a:ext cx="1561638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7E68DDA-E55B-302E-1EF0-38F10BCC597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76422" y="3551826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252159-78E1-E2A1-2202-10B0B22813A7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-273824" y="4022665"/>
            <a:ext cx="1805260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6CFCBB3-BF74-C312-7CE1-A94FE5C0E251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4317466" y="785938"/>
            <a:ext cx="904771" cy="5768235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E4A4EB-C79C-2C6B-F197-CD791B5E412A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5939244" y="-2298790"/>
            <a:ext cx="12700" cy="9661320"/>
          </a:xfrm>
          <a:prstGeom prst="bentConnector3">
            <a:avLst>
              <a:gd name="adj1" fmla="val 7765717"/>
            </a:avLst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FDD729-E98D-A2A2-40F9-2F8024AD6265}"/>
              </a:ext>
            </a:extLst>
          </p:cNvPr>
          <p:cNvSpPr/>
          <p:nvPr/>
        </p:nvSpPr>
        <p:spPr>
          <a:xfrm>
            <a:off x="2892724" y="3304127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SKIP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기능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70FEDE8-F60F-8078-2D1A-ABB14D6325EA}"/>
              </a:ext>
            </a:extLst>
          </p:cNvPr>
          <p:cNvCxnSpPr/>
          <p:nvPr/>
        </p:nvCxnSpPr>
        <p:spPr>
          <a:xfrm flipV="1">
            <a:off x="226371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FD9186F-0824-6E71-3AF1-F6AB126980A3}"/>
              </a:ext>
            </a:extLst>
          </p:cNvPr>
          <p:cNvSpPr/>
          <p:nvPr/>
        </p:nvSpPr>
        <p:spPr>
          <a:xfrm>
            <a:off x="747036" y="3452954"/>
            <a:ext cx="1138698" cy="240846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팝업창</a:t>
            </a:r>
            <a:endParaRPr lang="ko-KR" altLang="en-US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F17A72D-7A00-34EC-19EA-9B06750388B1}"/>
              </a:ext>
            </a:extLst>
          </p:cNvPr>
          <p:cNvCxnSpPr/>
          <p:nvPr/>
        </p:nvCxnSpPr>
        <p:spPr>
          <a:xfrm flipV="1">
            <a:off x="450552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B5FD0A-0320-1278-5A44-05CBABD7A3B6}"/>
              </a:ext>
            </a:extLst>
          </p:cNvPr>
          <p:cNvCxnSpPr/>
          <p:nvPr/>
        </p:nvCxnSpPr>
        <p:spPr>
          <a:xfrm flipV="1">
            <a:off x="935120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153CC3F-E8F5-A2A1-9216-4F4F224838A0}"/>
              </a:ext>
            </a:extLst>
          </p:cNvPr>
          <p:cNvSpPr/>
          <p:nvPr/>
        </p:nvSpPr>
        <p:spPr>
          <a:xfrm>
            <a:off x="8617785" y="2972305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C78C47-B949-AA4F-B9E3-87AECBB8A335}"/>
              </a:ext>
            </a:extLst>
          </p:cNvPr>
          <p:cNvSpPr/>
          <p:nvPr/>
        </p:nvSpPr>
        <p:spPr>
          <a:xfrm>
            <a:off x="4787628" y="2531870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B129C6-5438-C52E-CAA4-0E38AA4D409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2735" y="2874770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1C3DAE-278C-2861-9CEB-78772FFECD80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6341926" y="2874770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8A9E86-01FD-D3DA-99EC-D7EB13C5F9FC}"/>
              </a:ext>
            </a:extLst>
          </p:cNvPr>
          <p:cNvCxnSpPr/>
          <p:nvPr/>
        </p:nvCxnSpPr>
        <p:spPr>
          <a:xfrm flipV="1">
            <a:off x="6594945" y="68875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F32460-4E25-EEF4-AC77-017F84F7AFE1}"/>
              </a:ext>
            </a:extLst>
          </p:cNvPr>
          <p:cNvSpPr txBox="1"/>
          <p:nvPr/>
        </p:nvSpPr>
        <p:spPr>
          <a:xfrm>
            <a:off x="7214186" y="2096730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B2E13-2E65-D44D-B000-253ED81F0293}"/>
              </a:ext>
            </a:extLst>
          </p:cNvPr>
          <p:cNvSpPr txBox="1"/>
          <p:nvPr/>
        </p:nvSpPr>
        <p:spPr>
          <a:xfrm>
            <a:off x="10769904" y="2096730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34E1D-EDA8-0C76-E9BA-FB173417D7ED}"/>
              </a:ext>
            </a:extLst>
          </p:cNvPr>
          <p:cNvSpPr txBox="1"/>
          <p:nvPr/>
        </p:nvSpPr>
        <p:spPr>
          <a:xfrm>
            <a:off x="1108584" y="2096730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67D27-F6BC-B932-7F70-A4057D8BCFD8}"/>
              </a:ext>
            </a:extLst>
          </p:cNvPr>
          <p:cNvSpPr txBox="1"/>
          <p:nvPr/>
        </p:nvSpPr>
        <p:spPr>
          <a:xfrm>
            <a:off x="3035804" y="2096730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30F2D-2AE7-5C74-3109-2C5B901B211C}"/>
              </a:ext>
            </a:extLst>
          </p:cNvPr>
          <p:cNvSpPr txBox="1"/>
          <p:nvPr/>
        </p:nvSpPr>
        <p:spPr>
          <a:xfrm>
            <a:off x="5149090" y="2096730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41B82-F3DC-11EF-2958-71EF52415F0A}"/>
              </a:ext>
            </a:extLst>
          </p:cNvPr>
          <p:cNvSpPr txBox="1"/>
          <p:nvPr/>
        </p:nvSpPr>
        <p:spPr>
          <a:xfrm>
            <a:off x="6594945" y="685799"/>
            <a:ext cx="559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순위는 우선 작업 순서이며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, 100%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구현하는 것이 목표입니다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768FA-34DB-4F68-DBF9-5D23E3A389FB}"/>
              </a:ext>
            </a:extLst>
          </p:cNvPr>
          <p:cNvSpPr txBox="1"/>
          <p:nvPr/>
        </p:nvSpPr>
        <p:spPr>
          <a:xfrm>
            <a:off x="6868603" y="1740615"/>
            <a:ext cx="15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제한 시간 </a:t>
            </a:r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7DC5B1-CFED-DEA6-290C-CEF55F50CA3A}"/>
              </a:ext>
            </a:extLst>
          </p:cNvPr>
          <p:cNvSpPr/>
          <p:nvPr/>
        </p:nvSpPr>
        <p:spPr>
          <a:xfrm>
            <a:off x="747036" y="5621708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29BD6BD-C468-AEA4-C51F-1127CC1C68ED}"/>
              </a:ext>
            </a:extLst>
          </p:cNvPr>
          <p:cNvCxnSpPr/>
          <p:nvPr/>
        </p:nvCxnSpPr>
        <p:spPr>
          <a:xfrm rot="16200000" flipH="1">
            <a:off x="176421" y="5369718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952650-A2D6-4824-A862-B05EEAF08C73}"/>
              </a:ext>
            </a:extLst>
          </p:cNvPr>
          <p:cNvSpPr/>
          <p:nvPr/>
        </p:nvSpPr>
        <p:spPr>
          <a:xfrm>
            <a:off x="8617785" y="3347692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게임오버</a:t>
            </a:r>
          </a:p>
        </p:txBody>
      </p:sp>
    </p:spTree>
    <p:extLst>
      <p:ext uri="{BB962C8B-B14F-4D97-AF65-F5344CB8AC3E}">
        <p14:creationId xmlns:p14="http://schemas.microsoft.com/office/powerpoint/2010/main" val="112381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3B20EE-EE43-E6D7-E8A8-EBC888B50CC2}"/>
              </a:ext>
            </a:extLst>
          </p:cNvPr>
          <p:cNvSpPr/>
          <p:nvPr/>
        </p:nvSpPr>
        <p:spPr>
          <a:xfrm>
            <a:off x="1568873" y="1337322"/>
            <a:ext cx="1607960" cy="1950712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DB3E79-2DAA-FC32-4A33-1BA549B04434}"/>
              </a:ext>
            </a:extLst>
          </p:cNvPr>
          <p:cNvSpPr/>
          <p:nvPr/>
        </p:nvSpPr>
        <p:spPr>
          <a:xfrm>
            <a:off x="3836957" y="1337322"/>
            <a:ext cx="1607959" cy="1950712"/>
          </a:xfrm>
          <a:prstGeom prst="rect">
            <a:avLst/>
          </a:prstGeom>
          <a:solidFill>
            <a:srgbClr val="00B0F0">
              <a:alpha val="3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F464B0-67DF-4DC4-9AC9-804DAB39F090}"/>
              </a:ext>
            </a:extLst>
          </p:cNvPr>
          <p:cNvSpPr/>
          <p:nvPr/>
        </p:nvSpPr>
        <p:spPr>
          <a:xfrm>
            <a:off x="6732774" y="2588153"/>
            <a:ext cx="5320937" cy="235149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전환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in / 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효과 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시작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버튼 클릭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오프닝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화면으로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확인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버튼 클릭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화면으로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메뉴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 클릭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메뉴창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크레딧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 클릭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크레딧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 클릭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CA6BAE-3E2A-4C4C-8FBB-F0AF703E7E07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D162D73-8CA1-24CD-28D8-8505BE7B4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873" y="1090325"/>
            <a:ext cx="3890354" cy="219770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E32D1D2-7655-EC36-32DC-A9DA5A70D60F}"/>
              </a:ext>
            </a:extLst>
          </p:cNvPr>
          <p:cNvSpPr/>
          <p:nvPr/>
        </p:nvSpPr>
        <p:spPr>
          <a:xfrm>
            <a:off x="1692478" y="1646020"/>
            <a:ext cx="1011815" cy="575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나무에 기대어 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잠자는 딜러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BB8DD9-FF74-6558-825C-352D615151B0}"/>
              </a:ext>
            </a:extLst>
          </p:cNvPr>
          <p:cNvSpPr/>
          <p:nvPr/>
        </p:nvSpPr>
        <p:spPr>
          <a:xfrm>
            <a:off x="4323927" y="1646020"/>
            <a:ext cx="982961" cy="575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역동적인 포즈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6A45449-2C03-23FA-71C9-1A8678776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46" y="3569967"/>
            <a:ext cx="2454369" cy="13865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AABFF7E-930B-F9C1-545B-A7AABD1A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47" y="5390207"/>
            <a:ext cx="2454369" cy="1386503"/>
          </a:xfrm>
          <a:prstGeom prst="rect">
            <a:avLst/>
          </a:prstGeom>
        </p:spPr>
      </p:pic>
      <p:pic>
        <p:nvPicPr>
          <p:cNvPr id="87" name="그림 86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897B5D6D-1D31-CF2B-15D5-AA8A55849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366" y="3569966"/>
            <a:ext cx="2454024" cy="138650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491F46E8-4B78-9B0B-1D4E-69BE46CF1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4366" y="5390207"/>
            <a:ext cx="2454024" cy="1386308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31BABDE9-F992-8975-83B0-724F241C2637}"/>
              </a:ext>
            </a:extLst>
          </p:cNvPr>
          <p:cNvSpPr/>
          <p:nvPr/>
        </p:nvSpPr>
        <p:spPr>
          <a:xfrm>
            <a:off x="2941162" y="1377058"/>
            <a:ext cx="1131217" cy="930357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463F47C-2D57-6165-98E4-58414C182A7F}"/>
              </a:ext>
            </a:extLst>
          </p:cNvPr>
          <p:cNvSpPr/>
          <p:nvPr/>
        </p:nvSpPr>
        <p:spPr>
          <a:xfrm>
            <a:off x="3293476" y="1646020"/>
            <a:ext cx="441147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로고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3DE8D693-6EAB-554A-7DFB-49BDEEF6C86D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2113631" y="2475377"/>
            <a:ext cx="846384" cy="10945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44B42F61-8BF0-143E-3B51-1BE81496465F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4069926" y="2704566"/>
            <a:ext cx="891452" cy="8654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5E578A0-9C27-0E57-A90B-BC6CB0C164B2}"/>
              </a:ext>
            </a:extLst>
          </p:cNvPr>
          <p:cNvCxnSpPr>
            <a:cxnSpLocks/>
            <a:endCxn id="47" idx="0"/>
          </p:cNvCxnSpPr>
          <p:nvPr/>
        </p:nvCxnSpPr>
        <p:spPr>
          <a:xfrm rot="5400000">
            <a:off x="1568240" y="3548644"/>
            <a:ext cx="2386955" cy="1296170"/>
          </a:xfrm>
          <a:prstGeom prst="bentConnector3">
            <a:avLst>
              <a:gd name="adj1" fmla="val 910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72B20CA-3FA7-B0DF-FDA0-CCD455BB9604}"/>
              </a:ext>
            </a:extLst>
          </p:cNvPr>
          <p:cNvCxnSpPr>
            <a:cxnSpLocks/>
            <a:endCxn id="96" idx="0"/>
          </p:cNvCxnSpPr>
          <p:nvPr/>
        </p:nvCxnSpPr>
        <p:spPr>
          <a:xfrm rot="16200000" flipH="1">
            <a:off x="3097282" y="3526110"/>
            <a:ext cx="2386953" cy="1341239"/>
          </a:xfrm>
          <a:prstGeom prst="bentConnector3">
            <a:avLst>
              <a:gd name="adj1" fmla="val 910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3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366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5B0960-ED3E-40B9-99DF-5B3D21EA1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7" y="1215050"/>
            <a:ext cx="762000" cy="857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7A97C8-49E1-4543-BB5D-A4881A71E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7" y="2636260"/>
            <a:ext cx="762000" cy="85725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7FE2175-17C7-4866-8D78-35E8A1DC774A}"/>
              </a:ext>
            </a:extLst>
          </p:cNvPr>
          <p:cNvGrpSpPr/>
          <p:nvPr/>
        </p:nvGrpSpPr>
        <p:grpSpPr>
          <a:xfrm>
            <a:off x="4823180" y="1215050"/>
            <a:ext cx="1104900" cy="912666"/>
            <a:chOff x="2762962" y="2520662"/>
            <a:chExt cx="1104900" cy="9126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8841679-B203-46B2-9F18-49E70AC8D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2520662"/>
              <a:ext cx="762000" cy="857250"/>
            </a:xfrm>
            <a:prstGeom prst="rect">
              <a:avLst/>
            </a:prstGeom>
          </p:spPr>
        </p:pic>
        <p:pic>
          <p:nvPicPr>
            <p:cNvPr id="1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A8A89F5-1792-4883-84DC-5293165C6AA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3101438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F464B0-67DF-4DC4-9AC9-804DAB39F090}"/>
              </a:ext>
            </a:extLst>
          </p:cNvPr>
          <p:cNvSpPr/>
          <p:nvPr/>
        </p:nvSpPr>
        <p:spPr>
          <a:xfrm>
            <a:off x="6778379" y="967400"/>
            <a:ext cx="5320937" cy="11049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이동 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Sup_move_ani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이동 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Sound_sup_move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69C04B-31EF-4877-8F83-521B6C2A1848}"/>
              </a:ext>
            </a:extLst>
          </p:cNvPr>
          <p:cNvGrpSpPr/>
          <p:nvPr/>
        </p:nvGrpSpPr>
        <p:grpSpPr>
          <a:xfrm>
            <a:off x="4823180" y="2599090"/>
            <a:ext cx="1104900" cy="892258"/>
            <a:chOff x="2762962" y="4321011"/>
            <a:chExt cx="1104900" cy="8922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910DFD-B7DE-47D8-8795-FDAFD07FF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4321011"/>
              <a:ext cx="762000" cy="857250"/>
            </a:xfrm>
            <a:prstGeom prst="rect">
              <a:avLst/>
            </a:prstGeom>
          </p:spPr>
        </p:pic>
        <p:pic>
          <p:nvPicPr>
            <p:cNvPr id="1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DE0F97B-B797-4343-87CD-1534A5C335B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4881379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2B0080-3077-4A07-A57F-2D995B29F818}"/>
              </a:ext>
            </a:extLst>
          </p:cNvPr>
          <p:cNvGrpSpPr/>
          <p:nvPr/>
        </p:nvGrpSpPr>
        <p:grpSpPr>
          <a:xfrm>
            <a:off x="2693890" y="1215050"/>
            <a:ext cx="1104900" cy="912666"/>
            <a:chOff x="2762962" y="2520662"/>
            <a:chExt cx="1104900" cy="91266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A1290E-13C9-4474-BF70-86D78DC31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2520662"/>
              <a:ext cx="762000" cy="857250"/>
            </a:xfrm>
            <a:prstGeom prst="rect">
              <a:avLst/>
            </a:prstGeom>
          </p:spPr>
        </p:pic>
        <p:pic>
          <p:nvPicPr>
            <p:cNvPr id="2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EE2030E-EF81-46F7-9315-2272E990D3A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3101438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19D6F72-0440-494D-A14E-CD6488336E86}"/>
              </a:ext>
            </a:extLst>
          </p:cNvPr>
          <p:cNvGrpSpPr/>
          <p:nvPr/>
        </p:nvGrpSpPr>
        <p:grpSpPr>
          <a:xfrm>
            <a:off x="2693890" y="2636260"/>
            <a:ext cx="1104900" cy="892258"/>
            <a:chOff x="2762962" y="4321011"/>
            <a:chExt cx="1104900" cy="89225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556FA0D-106D-463C-8520-A7CACAC7C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12" y="4321011"/>
              <a:ext cx="762000" cy="857250"/>
            </a:xfrm>
            <a:prstGeom prst="rect">
              <a:avLst/>
            </a:prstGeom>
          </p:spPr>
        </p:pic>
        <p:pic>
          <p:nvPicPr>
            <p:cNvPr id="26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C2B487A-CC88-4E23-9BC8-1EC9398CFF2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962" y="4881379"/>
              <a:ext cx="1104900" cy="33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64B4B34-9735-4975-B19F-EA3CA1052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75" y="2388610"/>
            <a:ext cx="1104900" cy="1104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1105ED-51F2-4EA7-B877-7FFE1EAA6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75" y="967400"/>
            <a:ext cx="1104900" cy="11049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D7574-1BEE-4A62-81F9-B6DCBF92F140}"/>
              </a:ext>
            </a:extLst>
          </p:cNvPr>
          <p:cNvSpPr/>
          <p:nvPr/>
        </p:nvSpPr>
        <p:spPr>
          <a:xfrm>
            <a:off x="645107" y="3740127"/>
            <a:ext cx="982962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리소스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9DF187-C81F-4159-AC6C-335E73EBA8FD}"/>
              </a:ext>
            </a:extLst>
          </p:cNvPr>
          <p:cNvSpPr/>
          <p:nvPr/>
        </p:nvSpPr>
        <p:spPr>
          <a:xfrm>
            <a:off x="2041140" y="3740127"/>
            <a:ext cx="2380781" cy="1082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상단 출력을 통해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위치를 명확히 하며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이미지가 전환되는 장면을 가림 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18BAA5-880B-491C-843F-CA9B1D3C77BB}"/>
              </a:ext>
            </a:extLst>
          </p:cNvPr>
          <p:cNvSpPr/>
          <p:nvPr/>
        </p:nvSpPr>
        <p:spPr>
          <a:xfrm>
            <a:off x="4637289" y="3705119"/>
            <a:ext cx="1476686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altLang="ko-KR" sz="11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Mon_hold_img</a:t>
            </a:r>
            <a:r>
              <a:rPr lang="en-US" altLang="ko-KR" sz="11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예시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6E88C7A-7DF8-48A2-A9CE-37D603A7D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42" y="4973667"/>
            <a:ext cx="2894196" cy="13385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6CA6BAE-3E2A-4C4C-8FBB-F0AF703E7E07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DB7149-AFD8-3F57-2F10-F4EE8E0C1272}"/>
              </a:ext>
            </a:extLst>
          </p:cNvPr>
          <p:cNvSpPr/>
          <p:nvPr/>
        </p:nvSpPr>
        <p:spPr>
          <a:xfrm>
            <a:off x="6778380" y="2178294"/>
            <a:ext cx="5320937" cy="431686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이동을 통해 공격 성공 시 몬스터 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캐릭터가 상위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이동 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Sup_move_ani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이미지 교체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Mon_hold_img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아무 효과 없이 바로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공격 성공 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Sound_sup_atk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홀딩 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Sound_mon_hold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이펙트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이미지 색 조정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파란색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+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하단 얼음 이펙트 이미지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67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311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(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스킬 사용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F464B0-67DF-4DC4-9AC9-804DAB39F090}"/>
              </a:ext>
            </a:extLst>
          </p:cNvPr>
          <p:cNvSpPr/>
          <p:nvPr/>
        </p:nvSpPr>
        <p:spPr>
          <a:xfrm>
            <a:off x="6219218" y="974492"/>
            <a:ext cx="5834494" cy="572278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스킬 사용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아이콘이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이동이 끝난 후 중지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시간은 계속 흐르는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무적 상태 적용</a:t>
            </a:r>
            <a:endParaRPr lang="en-US" altLang="ko-KR" sz="14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Deal_skill_cutscene_img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(Sound_ 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skill_cutscene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화면 밖에서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좌에서 우로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화면 중앙으로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스킬 사용 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Deal_skill_ani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걸쳐 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스킬 이펙트 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Deal_skill_eft_ani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(Sound_ 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deal_eft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전체 화면 흰색 번쩍이는 효과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눈뽕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흔들림 효과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CA6BAE-3E2A-4C4C-8FBB-F0AF703E7E07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28B6DBE-45E0-4F50-B368-480E95D943EC}"/>
              </a:ext>
            </a:extLst>
          </p:cNvPr>
          <p:cNvGrpSpPr/>
          <p:nvPr/>
        </p:nvGrpSpPr>
        <p:grpSpPr>
          <a:xfrm>
            <a:off x="10317894" y="5132099"/>
            <a:ext cx="1822263" cy="1293362"/>
            <a:chOff x="10348374" y="5132099"/>
            <a:chExt cx="1822263" cy="1293362"/>
          </a:xfrm>
        </p:grpSpPr>
        <p:pic>
          <p:nvPicPr>
            <p:cNvPr id="7170" name="Picture 2" descr="서든어택">
              <a:extLst>
                <a:ext uri="{FF2B5EF4-FFF2-40B4-BE49-F238E27FC236}">
                  <a16:creationId xmlns:a16="http://schemas.microsoft.com/office/drawing/2014/main" id="{81B2385A-271C-4ABA-99B1-46A5196D5FD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9484" y="5132099"/>
              <a:ext cx="1400045" cy="924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F06A6A-4CD1-405E-83B4-0225E7FA9A2F}"/>
                </a:ext>
              </a:extLst>
            </p:cNvPr>
            <p:cNvSpPr txBox="1"/>
            <p:nvPr/>
          </p:nvSpPr>
          <p:spPr>
            <a:xfrm>
              <a:off x="10348374" y="6056129"/>
              <a:ext cx="18222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번쩍임 효과 예시</a:t>
              </a:r>
              <a:endPara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  <p:pic>
        <p:nvPicPr>
          <p:cNvPr id="1026" name="Picture 2" descr="윌(메이플스토리) - 나무위키">
            <a:extLst>
              <a:ext uri="{FF2B5EF4-FFF2-40B4-BE49-F238E27FC236}">
                <a16:creationId xmlns:a16="http://schemas.microsoft.com/office/drawing/2014/main" id="{2D052491-C277-9080-040B-1994CD71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397" y="843246"/>
            <a:ext cx="1606028" cy="170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엘레멘탈마스터(던전 앤 파이터) - 나무위키">
            <a:extLst>
              <a:ext uri="{FF2B5EF4-FFF2-40B4-BE49-F238E27FC236}">
                <a16:creationId xmlns:a16="http://schemas.microsoft.com/office/drawing/2014/main" id="{C9AA5083-571D-4471-76D0-A5CC6D123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52" y="1030223"/>
            <a:ext cx="1657364" cy="9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5A970EC-498A-4621-D40B-8D3272808201}"/>
              </a:ext>
            </a:extLst>
          </p:cNvPr>
          <p:cNvSpPr/>
          <p:nvPr/>
        </p:nvSpPr>
        <p:spPr>
          <a:xfrm>
            <a:off x="1861986" y="2543377"/>
            <a:ext cx="3996022" cy="575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한 손에 책을 펼쳐 든 자세 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반대쪽 손 앞으로 뻗음 </a:t>
            </a:r>
            <a:r>
              <a: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들어 올려 내림 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3FB6C1-EA4C-AD8B-6750-20141E134126}"/>
              </a:ext>
            </a:extLst>
          </p:cNvPr>
          <p:cNvSpPr/>
          <p:nvPr/>
        </p:nvSpPr>
        <p:spPr>
          <a:xfrm>
            <a:off x="2967178" y="678556"/>
            <a:ext cx="1967206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 애니메이션 예시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54A46E-A005-20F6-FA32-A221DE1D42D8}"/>
              </a:ext>
            </a:extLst>
          </p:cNvPr>
          <p:cNvGrpSpPr/>
          <p:nvPr/>
        </p:nvGrpSpPr>
        <p:grpSpPr>
          <a:xfrm>
            <a:off x="80716" y="658417"/>
            <a:ext cx="1884714" cy="1842136"/>
            <a:chOff x="258273" y="658417"/>
            <a:chExt cx="1884714" cy="1842136"/>
          </a:xfrm>
        </p:grpSpPr>
        <p:pic>
          <p:nvPicPr>
            <p:cNvPr id="3" name="그림 2" descr="아니메, 스크린샷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8DA999D7-BCC7-408D-BAE9-4695EFAB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9" t="26649" r="23750" b="26649"/>
            <a:stretch>
              <a:fillRect/>
            </a:stretch>
          </p:blipFill>
          <p:spPr>
            <a:xfrm>
              <a:off x="258273" y="979632"/>
              <a:ext cx="1884714" cy="671232"/>
            </a:xfrm>
            <a:custGeom>
              <a:avLst/>
              <a:gdLst>
                <a:gd name="connsiteX0" fmla="*/ 1451610 w 7258050"/>
                <a:gd name="connsiteY0" fmla="*/ 0 h 2562225"/>
                <a:gd name="connsiteX1" fmla="*/ 5806440 w 7258050"/>
                <a:gd name="connsiteY1" fmla="*/ 0 h 2562225"/>
                <a:gd name="connsiteX2" fmla="*/ 7258050 w 7258050"/>
                <a:gd name="connsiteY2" fmla="*/ 1281113 h 2562225"/>
                <a:gd name="connsiteX3" fmla="*/ 5806440 w 7258050"/>
                <a:gd name="connsiteY3" fmla="*/ 2562225 h 2562225"/>
                <a:gd name="connsiteX4" fmla="*/ 1451610 w 7258050"/>
                <a:gd name="connsiteY4" fmla="*/ 2562225 h 2562225"/>
                <a:gd name="connsiteX5" fmla="*/ 0 w 7258050"/>
                <a:gd name="connsiteY5" fmla="*/ 1281113 h 256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58050" h="2562225">
                  <a:moveTo>
                    <a:pt x="1451610" y="0"/>
                  </a:moveTo>
                  <a:lnTo>
                    <a:pt x="5806440" y="0"/>
                  </a:lnTo>
                  <a:lnTo>
                    <a:pt x="7258050" y="1281113"/>
                  </a:lnTo>
                  <a:lnTo>
                    <a:pt x="5806440" y="2562225"/>
                  </a:lnTo>
                  <a:lnTo>
                    <a:pt x="1451610" y="2562225"/>
                  </a:lnTo>
                  <a:lnTo>
                    <a:pt x="0" y="1281113"/>
                  </a:lnTo>
                  <a:close/>
                </a:path>
              </a:pathLst>
            </a:cu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98ABF35-344D-A77C-4957-1CA77754317F}"/>
                </a:ext>
              </a:extLst>
            </p:cNvPr>
            <p:cNvSpPr/>
            <p:nvPr/>
          </p:nvSpPr>
          <p:spPr>
            <a:xfrm>
              <a:off x="650640" y="1671480"/>
              <a:ext cx="1099980" cy="8290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가로가 긴 </a:t>
              </a:r>
              <a:r>
                <a:rPr lang="en-US" altLang="ko-KR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6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각형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얼굴 </a:t>
              </a:r>
              <a:r>
                <a:rPr lang="ko-KR" altLang="en-US" sz="1100" dirty="0" err="1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확대샷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비장한 표정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7764D9A-10AA-E697-E6B6-7D7A4E4F1DCB}"/>
                </a:ext>
              </a:extLst>
            </p:cNvPr>
            <p:cNvSpPr/>
            <p:nvPr/>
          </p:nvSpPr>
          <p:spPr>
            <a:xfrm>
              <a:off x="837390" y="658417"/>
              <a:ext cx="726481" cy="321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r>
                <a:rPr lang="ko-KR" altLang="en-US" sz="1100" dirty="0" err="1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컷신</a:t>
              </a:r>
              <a:r>
                <a:rPr lang="ko-KR" altLang="en-US" sz="1100" dirty="0">
                  <a:latin typeface="더잠실 5 Bold" panose="00000800000000000000" pitchFamily="2" charset="-127"/>
                  <a:ea typeface="더잠실 5 Bold" panose="00000800000000000000" pitchFamily="2" charset="-127"/>
                </a:rPr>
                <a:t> 예시</a:t>
              </a:r>
              <a:endParaRPr lang="en-US" altLang="ko-KR" sz="1100" dirty="0">
                <a:latin typeface="더잠실 5 Bold" panose="00000800000000000000" pitchFamily="2" charset="-127"/>
                <a:ea typeface="더잠실 5 Bold" panose="00000800000000000000" pitchFamily="2" charset="-127"/>
              </a:endParaRPr>
            </a:p>
          </p:txBody>
        </p:sp>
      </p:grpSp>
      <p:pic>
        <p:nvPicPr>
          <p:cNvPr id="7" name="PowerPoint_슬라이드_쇼__-__연출_이펙트_기획서_ver_1_0_pptx_2023-08-15_22-27-04_AdobeExpress">
            <a:hlinkClick r:id="" action="ppaction://media"/>
            <a:extLst>
              <a:ext uri="{FF2B5EF4-FFF2-40B4-BE49-F238E27FC236}">
                <a16:creationId xmlns:a16="http://schemas.microsoft.com/office/drawing/2014/main" id="{30A267C9-43B7-3176-F8A2-A64BA3A3F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288" y="3435890"/>
            <a:ext cx="6041069" cy="32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스크린샷, 사각형, 직사각형, 노랑이(가) 표시된 사진&#10;&#10;자동 생성된 설명">
            <a:extLst>
              <a:ext uri="{FF2B5EF4-FFF2-40B4-BE49-F238E27FC236}">
                <a16:creationId xmlns:a16="http://schemas.microsoft.com/office/drawing/2014/main" id="{6B7FEA99-C28A-4927-B6C6-D47B7F487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r="4857" b="7988"/>
          <a:stretch/>
        </p:blipFill>
        <p:spPr>
          <a:xfrm>
            <a:off x="278377" y="3682914"/>
            <a:ext cx="5309940" cy="305099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311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(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스킬 사용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F464B0-67DF-4DC4-9AC9-804DAB39F090}"/>
              </a:ext>
            </a:extLst>
          </p:cNvPr>
          <p:cNvSpPr/>
          <p:nvPr/>
        </p:nvSpPr>
        <p:spPr>
          <a:xfrm>
            <a:off x="5852714" y="1289746"/>
            <a:ext cx="6194935" cy="49997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소멸 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Mon_death_ani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동시에 몬스터 머리 위에 획득한 점수 출력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	(0.3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올라가고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0.7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후 사라지는 효과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획득 점수 합계 점수 칸 아래 출력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	(0.3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올라가고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후 사라지는 효과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폰트 크기 고려해 위치 추후 지정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Sound_score_eft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창에 점수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동시에 딜러 애니메이션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전환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Deal_idle_ani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동시에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초기화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이동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CA6BAE-3E2A-4C4C-8FBB-F0AF703E7E07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E2D45F6-CC46-4EE0-9E01-BED4E3A99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6469" y="1549152"/>
            <a:ext cx="1460317" cy="1460317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84DA861-D039-4DC6-B180-788B39F68D36}"/>
              </a:ext>
            </a:extLst>
          </p:cNvPr>
          <p:cNvSpPr/>
          <p:nvPr/>
        </p:nvSpPr>
        <p:spPr>
          <a:xfrm>
            <a:off x="251657" y="935336"/>
            <a:ext cx="5309940" cy="2729024"/>
          </a:xfrm>
          <a:prstGeom prst="roundRect">
            <a:avLst>
              <a:gd name="adj" fmla="val 5158"/>
            </a:avLst>
          </a:prstGeom>
          <a:noFill/>
          <a:ln w="28575">
            <a:solidFill>
              <a:srgbClr val="3A3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8763D64-D3A9-4052-97C0-342E3B4B8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11" y="4704734"/>
            <a:ext cx="401389" cy="401389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5E5B74-1941-4C26-927E-6C9826FFBED1}"/>
              </a:ext>
            </a:extLst>
          </p:cNvPr>
          <p:cNvGrpSpPr/>
          <p:nvPr/>
        </p:nvGrpSpPr>
        <p:grpSpPr>
          <a:xfrm>
            <a:off x="2266858" y="4206811"/>
            <a:ext cx="1332978" cy="528484"/>
            <a:chOff x="2719642" y="4030764"/>
            <a:chExt cx="1332978" cy="5284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86C9E-214B-450C-955F-A98BC5196CE1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783849-0E6B-4324-AEED-00035651C3B8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D78E1D-F170-4286-9527-1C16F57F0222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D0C5C6-E733-4FE0-95BB-40885DF3741B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DD284A-3F5E-4718-A754-632CB3C82449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pic>
        <p:nvPicPr>
          <p:cNvPr id="62" name="Picture 8" descr="ArtStation - Shieldmaiden particle FX / projectiles">
            <a:extLst>
              <a:ext uri="{FF2B5EF4-FFF2-40B4-BE49-F238E27FC236}">
                <a16:creationId xmlns:a16="http://schemas.microsoft.com/office/drawing/2014/main" id="{71079468-76B0-4D98-A989-9252533142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8711" y="-57798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ArtStation - Shieldmaiden particle FX / projectiles">
            <a:extLst>
              <a:ext uri="{FF2B5EF4-FFF2-40B4-BE49-F238E27FC236}">
                <a16:creationId xmlns:a16="http://schemas.microsoft.com/office/drawing/2014/main" id="{95FCC0DC-6937-4F87-9473-191384F4E1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0853" y="89696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ArtStation - Shieldmaiden particle FX / projectiles">
            <a:extLst>
              <a:ext uri="{FF2B5EF4-FFF2-40B4-BE49-F238E27FC236}">
                <a16:creationId xmlns:a16="http://schemas.microsoft.com/office/drawing/2014/main" id="{A9FF99F4-33EF-4BC8-AFC8-7A948371FB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264" y="-55337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ArtStation - Shieldmaiden particle FX / projectiles">
            <a:extLst>
              <a:ext uri="{FF2B5EF4-FFF2-40B4-BE49-F238E27FC236}">
                <a16:creationId xmlns:a16="http://schemas.microsoft.com/office/drawing/2014/main" id="{16A928A6-49F8-4734-B944-770AB48031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74" y="88372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3031C17-721F-4CFF-BF37-3FB3C7543943}"/>
              </a:ext>
            </a:extLst>
          </p:cNvPr>
          <p:cNvSpPr txBox="1"/>
          <p:nvPr/>
        </p:nvSpPr>
        <p:spPr>
          <a:xfrm>
            <a:off x="493601" y="723737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48178F-EF6C-4A39-A304-7BB6AFFB1078}"/>
              </a:ext>
            </a:extLst>
          </p:cNvPr>
          <p:cNvSpPr txBox="1"/>
          <p:nvPr/>
        </p:nvSpPr>
        <p:spPr>
          <a:xfrm>
            <a:off x="493601" y="2279310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E2D4AF-68B5-49EC-A124-55CD7EB2AF14}"/>
              </a:ext>
            </a:extLst>
          </p:cNvPr>
          <p:cNvSpPr txBox="1"/>
          <p:nvPr/>
        </p:nvSpPr>
        <p:spPr>
          <a:xfrm>
            <a:off x="4587129" y="77724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5A1ACF-19FE-4AA8-A40C-1FD83C4F62D7}"/>
              </a:ext>
            </a:extLst>
          </p:cNvPr>
          <p:cNvSpPr txBox="1"/>
          <p:nvPr/>
        </p:nvSpPr>
        <p:spPr>
          <a:xfrm>
            <a:off x="4602369" y="224815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99425F-E4D4-4726-8B9C-9F23CAC27E4C}"/>
              </a:ext>
            </a:extLst>
          </p:cNvPr>
          <p:cNvSpPr txBox="1"/>
          <p:nvPr/>
        </p:nvSpPr>
        <p:spPr>
          <a:xfrm>
            <a:off x="4219341" y="4081359"/>
            <a:ext cx="1394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+1224</a:t>
            </a:r>
          </a:p>
        </p:txBody>
      </p:sp>
    </p:spTree>
    <p:extLst>
      <p:ext uri="{BB962C8B-B14F-4D97-AF65-F5344CB8AC3E}">
        <p14:creationId xmlns:p14="http://schemas.microsoft.com/office/powerpoint/2010/main" val="245753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4F85CD-51AE-4294-9B4F-2053A48B62CD}"/>
              </a:ext>
            </a:extLst>
          </p:cNvPr>
          <p:cNvSpPr/>
          <p:nvPr/>
        </p:nvSpPr>
        <p:spPr>
          <a:xfrm>
            <a:off x="6290554" y="2892357"/>
            <a:ext cx="5649925" cy="212453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캐릭터가 있는 칸으로 들어오는 경우 → 공격 후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종류의 몬스터  소멸 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같은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Mon_death_ani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Sound_mon_death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4C1AE53-C6E8-481D-9B8E-203A2C431B55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DD9D1-E4E0-4426-A0A0-D4DB4258E2AF}"/>
              </a:ext>
            </a:extLst>
          </p:cNvPr>
          <p:cNvGrpSpPr/>
          <p:nvPr/>
        </p:nvGrpSpPr>
        <p:grpSpPr>
          <a:xfrm>
            <a:off x="503060" y="1421443"/>
            <a:ext cx="2424198" cy="857251"/>
            <a:chOff x="608749" y="1266145"/>
            <a:chExt cx="2424198" cy="8572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BEBE2F-0F97-4B16-9CAB-2EF4BC08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E44E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696" y="1266145"/>
              <a:ext cx="857251" cy="857251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58AE4885-82B9-409E-B4ED-4076F40D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49" y="1266145"/>
              <a:ext cx="762000" cy="857250"/>
            </a:xfrm>
            <a:prstGeom prst="rect">
              <a:avLst/>
            </a:prstGeom>
          </p:spPr>
        </p:pic>
        <p:sp>
          <p:nvSpPr>
            <p:cNvPr id="86" name="화살표: 오른쪽 85">
              <a:extLst>
                <a:ext uri="{FF2B5EF4-FFF2-40B4-BE49-F238E27FC236}">
                  <a16:creationId xmlns:a16="http://schemas.microsoft.com/office/drawing/2014/main" id="{F75F735B-2E76-47D4-82C5-8B0CA129B87E}"/>
                </a:ext>
              </a:extLst>
            </p:cNvPr>
            <p:cNvSpPr/>
            <p:nvPr/>
          </p:nvSpPr>
          <p:spPr>
            <a:xfrm>
              <a:off x="1564336" y="1485237"/>
              <a:ext cx="417772" cy="419065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E40279-8653-4D58-98A9-0D7C7C4CFA46}"/>
              </a:ext>
            </a:extLst>
          </p:cNvPr>
          <p:cNvGrpSpPr/>
          <p:nvPr/>
        </p:nvGrpSpPr>
        <p:grpSpPr>
          <a:xfrm>
            <a:off x="502885" y="2571749"/>
            <a:ext cx="2424372" cy="857251"/>
            <a:chOff x="608574" y="2416451"/>
            <a:chExt cx="2424372" cy="857251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A0428C70-8462-4966-9961-35772F6A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11C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74" y="2416451"/>
              <a:ext cx="762000" cy="857250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50630502-5F29-4EA7-B4F4-0CA1999D3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EE44E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695" y="2416451"/>
              <a:ext cx="857251" cy="857251"/>
            </a:xfrm>
            <a:prstGeom prst="rect">
              <a:avLst/>
            </a:prstGeom>
          </p:spPr>
        </p:pic>
        <p:sp>
          <p:nvSpPr>
            <p:cNvPr id="87" name="화살표: 오른쪽 86">
              <a:extLst>
                <a:ext uri="{FF2B5EF4-FFF2-40B4-BE49-F238E27FC236}">
                  <a16:creationId xmlns:a16="http://schemas.microsoft.com/office/drawing/2014/main" id="{F3B17359-D812-48F9-8DA8-4EAD6D7F218D}"/>
                </a:ext>
              </a:extLst>
            </p:cNvPr>
            <p:cNvSpPr/>
            <p:nvPr/>
          </p:nvSpPr>
          <p:spPr>
            <a:xfrm>
              <a:off x="1564248" y="2635543"/>
              <a:ext cx="417772" cy="419065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102" name="Picture 6" descr="Pixel Art — Art of Anthony Alfonso">
            <a:extLst>
              <a:ext uri="{FF2B5EF4-FFF2-40B4-BE49-F238E27FC236}">
                <a16:creationId xmlns:a16="http://schemas.microsoft.com/office/drawing/2014/main" id="{2ADF6D5A-250D-4BB5-931D-09A37B844C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0" y="4181427"/>
            <a:ext cx="1895428" cy="189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tStation - Shieldmaiden particle FX / projectiles">
            <a:extLst>
              <a:ext uri="{FF2B5EF4-FFF2-40B4-BE49-F238E27FC236}">
                <a16:creationId xmlns:a16="http://schemas.microsoft.com/office/drawing/2014/main" id="{C603FF6D-1595-48A4-94D3-91E7487519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duotone>
              <a:prstClr val="black"/>
              <a:srgbClr val="EE44E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89" y="301433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232119-BAC1-4C71-905A-AC771BDF67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16" y="1403403"/>
            <a:ext cx="2804784" cy="2010096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F703C385-5342-4773-90B7-718D2D68910D}"/>
              </a:ext>
            </a:extLst>
          </p:cNvPr>
          <p:cNvSpPr/>
          <p:nvPr/>
        </p:nvSpPr>
        <p:spPr>
          <a:xfrm>
            <a:off x="541181" y="995258"/>
            <a:ext cx="2252540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몬스터와 비슷한 보라색 계열의 폭발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C0906C-EED7-4951-B004-51E487D39612}"/>
              </a:ext>
            </a:extLst>
          </p:cNvPr>
          <p:cNvSpPr/>
          <p:nvPr/>
        </p:nvSpPr>
        <p:spPr>
          <a:xfrm>
            <a:off x="2105455" y="6252724"/>
            <a:ext cx="726481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폭발 예시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70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66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4F85CD-51AE-4294-9B4F-2053A48B62CD}"/>
              </a:ext>
            </a:extLst>
          </p:cNvPr>
          <p:cNvSpPr/>
          <p:nvPr/>
        </p:nvSpPr>
        <p:spPr>
          <a:xfrm>
            <a:off x="6261979" y="2035107"/>
            <a:ext cx="5649925" cy="327031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공격 가능한 상태에서 몬스터가 공격 범위 내로 들어오는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공격 애니메이션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Gdn_atk_ani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공격 시전 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(Sound _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Gdn_atk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공격 이펙트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Gdn_atk_eft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공격 적중 사운드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(Sound _</a:t>
            </a:r>
            <a:r>
              <a:rPr lang="en-US" altLang="ko-KR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Gdn_atk_eft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이후 → 해당 몬스터 사망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4C1AE53-C6E8-481D-9B8E-203A2C431B55}"/>
              </a:ext>
            </a:extLst>
          </p:cNvPr>
          <p:cNvSpPr txBox="1"/>
          <p:nvPr/>
        </p:nvSpPr>
        <p:spPr>
          <a:xfrm>
            <a:off x="5653209" y="80511"/>
            <a:ext cx="6498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슬라이드쇼를 넘기면 애니메이션이 재생됩니다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B02694-A5F6-D470-C230-ACAB20566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96" y="831387"/>
            <a:ext cx="3191032" cy="236623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0789A2-849B-EEF5-E716-CD8B12EBC6CC}"/>
              </a:ext>
            </a:extLst>
          </p:cNvPr>
          <p:cNvSpPr/>
          <p:nvPr/>
        </p:nvSpPr>
        <p:spPr>
          <a:xfrm>
            <a:off x="1073158" y="3460114"/>
            <a:ext cx="1810112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공격 애니메이션 예시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B9C090-5F1A-CDA3-D665-16714B73E7A3}"/>
              </a:ext>
            </a:extLst>
          </p:cNvPr>
          <p:cNvSpPr/>
          <p:nvPr/>
        </p:nvSpPr>
        <p:spPr>
          <a:xfrm>
            <a:off x="3635241" y="3461349"/>
            <a:ext cx="2223686" cy="3212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ko-KR" altLang="en-US" sz="11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공격 이펙트 애니메이션 예시</a:t>
            </a:r>
            <a:endParaRPr lang="en-US" altLang="ko-KR" sz="11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D61F88F-91E4-D0AA-0BA1-F077A125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1" y="1666000"/>
            <a:ext cx="2229602" cy="14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가디언 예시">
            <a:hlinkClick r:id="" action="ppaction://media"/>
            <a:extLst>
              <a:ext uri="{FF2B5EF4-FFF2-40B4-BE49-F238E27FC236}">
                <a16:creationId xmlns:a16="http://schemas.microsoft.com/office/drawing/2014/main" id="{6F6216D0-D576-8D0B-2324-C6C338B72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334" y="4043851"/>
            <a:ext cx="4841875" cy="21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1722</Words>
  <Application>Microsoft Office PowerPoint</Application>
  <PresentationFormat>와이드스크린</PresentationFormat>
  <Paragraphs>307</Paragraphs>
  <Slides>15</Slides>
  <Notes>15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Sandoll 삼립호빵체 TTF Outline</vt:lpstr>
      <vt:lpstr>Arial</vt:lpstr>
      <vt:lpstr>맑은 고딕</vt:lpstr>
      <vt:lpstr>더잠실 5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136</cp:revision>
  <dcterms:created xsi:type="dcterms:W3CDTF">2023-08-14T01:22:24Z</dcterms:created>
  <dcterms:modified xsi:type="dcterms:W3CDTF">2023-08-16T08:26:45Z</dcterms:modified>
</cp:coreProperties>
</file>